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Roboto"/>
      <p:regular r:id="rId29"/>
      <p:bold r:id="rId30"/>
      <p:italic r:id="rId31"/>
      <p:boldItalic r:id="rId32"/>
    </p:embeddedFont>
    <p:embeddedFont>
      <p:font typeface="Bodoni"/>
      <p:regular r:id="rId33"/>
      <p:bold r:id="rId34"/>
      <p:italic r:id="rId35"/>
      <p:boldItalic r:id="rId36"/>
    </p:embeddedFont>
    <p:embeddedFont>
      <p:font typeface="Alfa Slab One"/>
      <p:regular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Bodoni-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Bodoni-italic.fntdata"/><Relationship Id="rId12" Type="http://schemas.openxmlformats.org/officeDocument/2006/relationships/slide" Target="slides/slide7.xml"/><Relationship Id="rId34" Type="http://schemas.openxmlformats.org/officeDocument/2006/relationships/font" Target="fonts/Bodoni-bold.fntdata"/><Relationship Id="rId15" Type="http://schemas.openxmlformats.org/officeDocument/2006/relationships/slide" Target="slides/slide10.xml"/><Relationship Id="rId37" Type="http://schemas.openxmlformats.org/officeDocument/2006/relationships/font" Target="fonts/AlfaSlabOne-regular.fntdata"/><Relationship Id="rId14" Type="http://schemas.openxmlformats.org/officeDocument/2006/relationships/slide" Target="slides/slide9.xml"/><Relationship Id="rId36" Type="http://schemas.openxmlformats.org/officeDocument/2006/relationships/font" Target="fonts/Bodoni-bold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55114cc4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55114cc4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Pooja</a:t>
            </a:r>
            <a:r>
              <a:rPr lang="en"/>
              <a:t>: While these sentiment scores give us a sense of twitter users general sentiments about COVID-19 vaccines, we were interested in understanding what topics were commonly discussed among tweets labeled positive, neutral and negative.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performed LDA which as we know is a form of topic modelling that uses </a:t>
            </a:r>
            <a:r>
              <a:rPr lang="en"/>
              <a:t>the</a:t>
            </a:r>
            <a:r>
              <a:rPr lang="en"/>
              <a:t> </a:t>
            </a:r>
            <a:r>
              <a:rPr lang="en"/>
              <a:t>frequency</a:t>
            </a:r>
            <a:r>
              <a:rPr lang="en"/>
              <a:t> with which grounds of words appear together across documents to identify clusters.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55114cc4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55114cc4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Pooja</a:t>
            </a:r>
            <a:r>
              <a:rPr lang="en">
                <a:solidFill>
                  <a:schemeClr val="dk1"/>
                </a:solidFill>
              </a:rPr>
              <a:t>: And here we can see differences in term frequency between the topics represented in positive tweets, </a:t>
            </a:r>
            <a:r>
              <a:rPr lang="en">
                <a:solidFill>
                  <a:schemeClr val="dk1"/>
                </a:solidFill>
              </a:rPr>
              <a:t>about</a:t>
            </a:r>
            <a:r>
              <a:rPr lang="en">
                <a:solidFill>
                  <a:schemeClr val="dk1"/>
                </a:solidFill>
              </a:rPr>
              <a:t> </a:t>
            </a:r>
            <a:r>
              <a:rPr lang="en">
                <a:solidFill>
                  <a:schemeClr val="dk1"/>
                </a:solidFill>
              </a:rPr>
              <a:t>approvals, effectiveness, approvals versus those in negative tweets: ‘embarrassing’, ‘government’, ‘hospital’.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Positive_topics: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there are several different emotions that could fall under positive and negative topics, and so we decided to do a deeper classification of emotions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6ab1d72c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6ab1d72c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63b7c8d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63b7c8d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performed emotion classification using Lightgbm with tf idf. So far, we get 83% accuracy without tuning. The classification report on the left shows the precision, recall, f1-score, and the number of observations for each emotion. However, as you can see our data is highly imbalanced, since positive, trust, fear is dominant. To avoid the bias of data imbalance, we tried to use smote oversampling, as you could see from the right classification report, we did have a little improvement in accuracy and a huge improvement using roc AUC score.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654d264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654d264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 know how Tf Idf works, however, as the basic formula shows above, the tf idf </a:t>
            </a:r>
            <a:r>
              <a:rPr lang="en"/>
              <a:t>obviously</a:t>
            </a:r>
            <a:r>
              <a:rPr lang="en"/>
              <a:t> is unable to capture the semantic meaning of the text. It considers the importance of the words due to how it weighs them, but it cannot necessarily derive the contexts of the words and understand importance that way. Therefore, I used another way to do the word embedding work for text. It’s called Glove, GloVe is an unsupervised learning algorithm for obtaining vector representations for words. Training is performed on aggregated global word-word co-occurrence statistics from a corpus, and the resulting representations showcase interesting linear substructures of the word vector space. In short, the basic idea behind the GloVe word embedding is to derive the relationship between the words from statistics. To avoid the complex </a:t>
            </a:r>
            <a:r>
              <a:rPr lang="en"/>
              <a:t>mathematics theories</a:t>
            </a:r>
            <a:r>
              <a:rPr lang="en"/>
              <a:t>, Here is a flow chart that how we use glove in python. We chose the 200 dimensions pre trained word vectors in our project.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50bcca3cb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50bcca3cb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tried the LSTM model for emotion detection with three layers,, however, since the limitation of the time, I did not tune the batch size, </a:t>
            </a:r>
            <a:r>
              <a:rPr lang="en"/>
              <a:t>epochs, learning rate, etc.Because my gpu takes 15 mins to run one epoch. However, the lstm model works great  compared to the lightgbm. It has a better f1 score for each categories and the overall accuracy compared to the previous models.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50bcca3cb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50bcca3cb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have 10 categorized emotions, I did a wordcloud like this for each of the 10 emotions. I noticed that there are some words that are most common in every word cloud, so I removed those words, including covid, vaccine, the </a:t>
            </a:r>
            <a:r>
              <a:rPr lang="en"/>
              <a:t>combinations</a:t>
            </a:r>
            <a:r>
              <a:rPr lang="en"/>
              <a:t> of those two words, and the main brand of the vaccines, so that we can get a better </a:t>
            </a:r>
            <a:r>
              <a:rPr lang="en"/>
              <a:t>idea</a:t>
            </a:r>
            <a:r>
              <a:rPr lang="en"/>
              <a:t> of what people are really saying on twitter.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50bcca3cb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50bcca3cb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a few examples that I think are particularly interesting. The first one is the word cloud for anger. We can see that people whose tweets are categorized as anger use the word “jab” a lot, instead of vaccination or shot. The second one is positive, it includes words like today, approval, and people seem to be pretty positive about india. The third one is negative, we can see that it has a lot of words related to canada, such as ontario, case toronto, canada politicizing. I search on google and found out it was because one time Canada </a:t>
            </a:r>
            <a:r>
              <a:rPr lang="en"/>
              <a:t>government</a:t>
            </a:r>
            <a:r>
              <a:rPr lang="en"/>
              <a:t> planned to produce their own vaccines with a chinese pharmacy company funded by the chinese government, and it caused a lot of disapproval and fear among canadian people. Then we have joy, with joyful words like beach, palm, baby, and thank. The next two word clouds for sadness and anticipation also have words that clearly corresponds to their categories.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55cf0689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55cf0689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55cf074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55cf074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55114cc4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55114cc4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 </a:t>
            </a:r>
            <a:r>
              <a:rPr lang="en" sz="1400">
                <a:solidFill>
                  <a:schemeClr val="dk1"/>
                </a:solidFill>
                <a:latin typeface="Proxima Nova"/>
                <a:ea typeface="Proxima Nova"/>
                <a:cs typeface="Proxima Nova"/>
                <a:sym typeface="Proxima Nova"/>
              </a:rPr>
              <a:t>Since Covid-19 has last almost two years, the impact of the Covid-19 is still serious to our daily lives. Twitter is a media reflects how the ordinary people really think about the Covid-19, therefore, we decide to study this topic for our NLP project to unveil people's real emotions.</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50bcca3cb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50bcca3cb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H0: There is no difference in people’s positive and negative attitudes towards COVID-19 vaccines globally as time goes by.</a:t>
            </a:r>
            <a:endParaRPr sz="17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H1: There is a difference in people’s positive and negative attitudes towards COVID-19 vaccines is shifting from (more) negative attitude to (more) positive attitude globally as time goes by.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50bcca3cb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50bcca3cb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found this dataset from Kaggle, the data originally comes from the Twitter API, which updates daily. However, our dataset includes 12 months of data starting from last December (2020).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cleaning the text,  the dataset only has 67834 observations. The pie chart shows the number of tweets from different countries posted on Twitter. In this plot, we only selected the top 10 countries.  The users from USA and India obviously post more tweets than any other country.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0bcca3cb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50bcca3cb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used NRC Lexicon to categorize our texts into different categories. And we selected the top emotions based on the text. According to the graph on the right, there is 46.45 percent of users are categorized as positive. There is 7% percent of posts on Twitter were categorized as negative. Fear and trust generally have the same proportion, which ranked 2 and 3 in all the categories. Additionally, I think the proportion of joy is very reasonable, during the covid-19 period, generally few people have joyful attitudes toward covid-19.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69f1eb7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69f1eb7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also generate scores from vader package for </a:t>
            </a:r>
            <a:r>
              <a:rPr lang="en" sz="1200">
                <a:solidFill>
                  <a:schemeClr val="dk1"/>
                </a:solidFill>
              </a:rPr>
              <a:t>further</a:t>
            </a:r>
            <a:r>
              <a:rPr lang="en" sz="1200">
                <a:solidFill>
                  <a:schemeClr val="dk1"/>
                </a:solidFill>
              </a:rPr>
              <a:t> sentiment analysis.  T</a:t>
            </a:r>
            <a:r>
              <a:rPr lang="en" sz="1200">
                <a:solidFill>
                  <a:schemeClr val="dk1"/>
                </a:solidFill>
              </a:rPr>
              <a:t>weets with Vader Scores smaller than -0.05 are considered negative attitude.  Scores between -0.05 and +0.05 refer to neutral attitude, and Vader Scores greater than 0.05 indicate positive attitude.  Therefore, regarding each attitude, we divide the monthly numbers of tweets by the monthly total number of tweets for 12 months (starting from 12/2020 to 11/2021), and get the negative rate, neutral rate and positive rate respectively.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By conducting a bivariate OLS Model and regressing the positive rate on time of month, we can see there is a positive association between people’s positive attitudes towards COVID-19 vaccines and time.  More specifically, </a:t>
            </a:r>
            <a:r>
              <a:rPr lang="en" sz="1200"/>
              <a:t>f</a:t>
            </a:r>
            <a:r>
              <a:rPr lang="en" sz="1200"/>
              <a:t>or each unit </a:t>
            </a:r>
            <a:r>
              <a:rPr lang="en" sz="1200">
                <a:solidFill>
                  <a:schemeClr val="dk1"/>
                </a:solidFill>
              </a:rPr>
              <a:t>increase in </a:t>
            </a:r>
            <a:r>
              <a:rPr lang="en" sz="1200"/>
              <a:t>month, the</a:t>
            </a:r>
            <a:r>
              <a:rPr lang="en" sz="1200">
                <a:solidFill>
                  <a:schemeClr val="dk1"/>
                </a:solidFill>
              </a:rPr>
              <a:t> global </a:t>
            </a:r>
            <a:r>
              <a:rPr lang="en" sz="1200"/>
              <a:t>positive rate will increase by 0.003 percentage points.  And it is significant at the 5% significance level. Therefore, we would reject the null hypothesis and conclude that </a:t>
            </a:r>
            <a:r>
              <a:rPr lang="en" sz="1200">
                <a:solidFill>
                  <a:schemeClr val="dk1"/>
                </a:solidFill>
              </a:rPr>
              <a:t>people’s positive attitude towards COVID-19 vaccines is increasing as time goes by.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55cf0689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55cf0689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Similarly</a:t>
            </a:r>
            <a:r>
              <a:rPr lang="en" sz="1200">
                <a:solidFill>
                  <a:schemeClr val="dk1"/>
                </a:solidFill>
              </a:rPr>
              <a:t>, b</a:t>
            </a:r>
            <a:r>
              <a:rPr lang="en" sz="1200">
                <a:solidFill>
                  <a:schemeClr val="dk1"/>
                </a:solidFill>
              </a:rPr>
              <a:t>y conducting an bivariate OLS Model and regressing the neutral rate on time of month, we can find a negative association between people’s neutral attitudes towards COVID-19 vaccines and time.  F</a:t>
            </a:r>
            <a:r>
              <a:rPr lang="en" sz="1200"/>
              <a:t>or each unit </a:t>
            </a:r>
            <a:r>
              <a:rPr lang="en" sz="1200">
                <a:solidFill>
                  <a:schemeClr val="dk1"/>
                </a:solidFill>
              </a:rPr>
              <a:t>increase in </a:t>
            </a:r>
            <a:r>
              <a:rPr lang="en" sz="1200"/>
              <a:t>month, </a:t>
            </a:r>
            <a:r>
              <a:rPr lang="en" sz="1200"/>
              <a:t>the</a:t>
            </a:r>
            <a:r>
              <a:rPr lang="en" sz="1200">
                <a:solidFill>
                  <a:schemeClr val="dk1"/>
                </a:solidFill>
              </a:rPr>
              <a:t> global neutral </a:t>
            </a:r>
            <a:r>
              <a:rPr lang="en" sz="1200"/>
              <a:t>rate will decrease by 0.0013 percentage points.  And it is significant at the 5% significance level. Therefore, we would reject the null hypothesis and </a:t>
            </a:r>
            <a:r>
              <a:rPr lang="en" sz="1200"/>
              <a:t>conclude</a:t>
            </a:r>
            <a:r>
              <a:rPr lang="en" sz="1200"/>
              <a:t> that </a:t>
            </a:r>
            <a:r>
              <a:rPr lang="en" sz="1200">
                <a:solidFill>
                  <a:schemeClr val="dk1"/>
                </a:solidFill>
              </a:rPr>
              <a:t>people’s neutral attitude towards COVID-19 vaccines is decreasing globally as time goes by.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69f1eb7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69f1eb7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We have also</a:t>
            </a:r>
            <a:r>
              <a:rPr lang="en" sz="1200">
                <a:solidFill>
                  <a:schemeClr val="dk1"/>
                </a:solidFill>
              </a:rPr>
              <a:t> regressed the negative rate on time of month, and found a negative association between people’s negative attitudes towards COVID-19 vaccines and time.  For each unit increase in month, the global negative rate will decrease by 0.0017 percentage points, which is also significant at the 5% significance level. Therefore, we would reject the null hypothesis and conclude that people’s negative attitude towards COVID-19 vaccines is decreasing globally as time goes by.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50bcca3cb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50bcca3cb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Finally, let’s take a look at the monthly vaccination trend across the world.  We have aggregated the daily </a:t>
            </a:r>
            <a:r>
              <a:rPr lang="en" sz="1200"/>
              <a:t>vaccination</a:t>
            </a:r>
            <a:r>
              <a:rPr lang="en" sz="1200"/>
              <a:t> numbers to get the monthly vaccination data.  From the </a:t>
            </a:r>
            <a:r>
              <a:rPr lang="en" sz="1200">
                <a:solidFill>
                  <a:schemeClr val="dk1"/>
                </a:solidFill>
              </a:rPr>
              <a:t>OLS model</a:t>
            </a:r>
            <a:r>
              <a:rPr lang="en" sz="1200"/>
              <a:t>, we have found a positive association.  </a:t>
            </a:r>
            <a:r>
              <a:rPr lang="en" sz="1200">
                <a:solidFill>
                  <a:schemeClr val="dk1"/>
                </a:solidFill>
              </a:rPr>
              <a:t>For each unit increase in month, the number of vaccinations administered per month will increase by 68.8 million doses.  And it is significant at the 5% significance level.   We can see that as people’s attitude towards COVID-19 vaccines is shifting from negative to positive, the monthly vaccinations are also increasing.</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1.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16.png"/><Relationship Id="rId5" Type="http://schemas.openxmlformats.org/officeDocument/2006/relationships/image" Target="../media/image1.jp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463525"/>
            <a:ext cx="8520600" cy="195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5"/>
                </a:solidFill>
                <a:latin typeface="Bodoni"/>
                <a:ea typeface="Bodoni"/>
                <a:cs typeface="Bodoni"/>
                <a:sym typeface="Bodoni"/>
              </a:rPr>
              <a:t>Analysis of International COVID-19 Vaccine </a:t>
            </a:r>
            <a:r>
              <a:rPr b="1" lang="en">
                <a:solidFill>
                  <a:schemeClr val="accent5"/>
                </a:solidFill>
                <a:latin typeface="Bodoni"/>
                <a:ea typeface="Bodoni"/>
                <a:cs typeface="Bodoni"/>
                <a:sym typeface="Bodoni"/>
              </a:rPr>
              <a:t>Tweets</a:t>
            </a:r>
            <a:endParaRPr b="1">
              <a:solidFill>
                <a:schemeClr val="accent5"/>
              </a:solidFill>
              <a:latin typeface="Bodoni"/>
              <a:ea typeface="Bodoni"/>
              <a:cs typeface="Bodoni"/>
              <a:sym typeface="Bodoni"/>
            </a:endParaRPr>
          </a:p>
        </p:txBody>
      </p:sp>
      <p:sp>
        <p:nvSpPr>
          <p:cNvPr id="57" name="Google Shape;57;p13"/>
          <p:cNvSpPr txBox="1"/>
          <p:nvPr>
            <p:ph idx="1" type="subTitle"/>
          </p:nvPr>
        </p:nvSpPr>
        <p:spPr>
          <a:xfrm>
            <a:off x="311700" y="3089800"/>
            <a:ext cx="8520600" cy="15912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n" sz="6400">
                <a:solidFill>
                  <a:srgbClr val="232629"/>
                </a:solidFill>
                <a:latin typeface="Avenir"/>
                <a:ea typeface="Avenir"/>
                <a:cs typeface="Avenir"/>
                <a:sym typeface="Avenir"/>
              </a:rPr>
              <a:t>Team Members: </a:t>
            </a:r>
            <a:endParaRPr sz="6400">
              <a:solidFill>
                <a:srgbClr val="232629"/>
              </a:solidFill>
              <a:latin typeface="Avenir"/>
              <a:ea typeface="Avenir"/>
              <a:cs typeface="Avenir"/>
              <a:sym typeface="Avenir"/>
            </a:endParaRPr>
          </a:p>
          <a:p>
            <a:pPr indent="0" lvl="0" marL="0" rtl="0" algn="ctr">
              <a:lnSpc>
                <a:spcPct val="115000"/>
              </a:lnSpc>
              <a:spcBef>
                <a:spcPts val="0"/>
              </a:spcBef>
              <a:spcAft>
                <a:spcPts val="0"/>
              </a:spcAft>
              <a:buNone/>
            </a:pPr>
            <a:r>
              <a:rPr lang="en" sz="6400">
                <a:solidFill>
                  <a:srgbClr val="232629"/>
                </a:solidFill>
                <a:latin typeface="Avenir"/>
                <a:ea typeface="Avenir"/>
                <a:cs typeface="Avenir"/>
                <a:sym typeface="Avenir"/>
              </a:rPr>
              <a:t>Pooja M. Desai, Tong Shen, Lucas Lu, </a:t>
            </a:r>
            <a:r>
              <a:rPr lang="en" sz="6400">
                <a:solidFill>
                  <a:srgbClr val="232629"/>
                </a:solidFill>
                <a:latin typeface="Avenir"/>
                <a:ea typeface="Avenir"/>
                <a:cs typeface="Avenir"/>
                <a:sym typeface="Avenir"/>
              </a:rPr>
              <a:t>Cong Zhang</a:t>
            </a:r>
            <a:endParaRPr sz="6400">
              <a:solidFill>
                <a:srgbClr val="232629"/>
              </a:solidFill>
              <a:latin typeface="Avenir"/>
              <a:ea typeface="Avenir"/>
              <a:cs typeface="Avenir"/>
              <a:sym typeface="Avenir"/>
            </a:endParaRPr>
          </a:p>
          <a:p>
            <a:pPr indent="0" lvl="0" marL="0" rtl="0" algn="ctr">
              <a:lnSpc>
                <a:spcPct val="115000"/>
              </a:lnSpc>
              <a:spcBef>
                <a:spcPts val="0"/>
              </a:spcBef>
              <a:spcAft>
                <a:spcPts val="0"/>
              </a:spcAft>
              <a:buNone/>
            </a:pPr>
            <a:r>
              <a:t/>
            </a:r>
            <a:endParaRPr sz="6400">
              <a:solidFill>
                <a:srgbClr val="232629"/>
              </a:solidFill>
              <a:latin typeface="Avenir"/>
              <a:ea typeface="Avenir"/>
              <a:cs typeface="Avenir"/>
              <a:sym typeface="Avenir"/>
            </a:endParaRPr>
          </a:p>
          <a:p>
            <a:pPr indent="0" lvl="0" marL="0" rtl="0" algn="ctr">
              <a:lnSpc>
                <a:spcPct val="115000"/>
              </a:lnSpc>
              <a:spcBef>
                <a:spcPts val="0"/>
              </a:spcBef>
              <a:spcAft>
                <a:spcPts val="0"/>
              </a:spcAft>
              <a:buNone/>
            </a:pPr>
            <a:r>
              <a:rPr i="1" lang="en" sz="6400">
                <a:solidFill>
                  <a:srgbClr val="232629"/>
                </a:solidFill>
                <a:latin typeface="Avenir"/>
                <a:ea typeface="Avenir"/>
                <a:cs typeface="Avenir"/>
                <a:sym typeface="Avenir"/>
              </a:rPr>
              <a:t>Final Project Presentation</a:t>
            </a:r>
            <a:endParaRPr i="1" sz="6400">
              <a:solidFill>
                <a:srgbClr val="232629"/>
              </a:solidFill>
              <a:latin typeface="Avenir"/>
              <a:ea typeface="Avenir"/>
              <a:cs typeface="Avenir"/>
              <a:sym typeface="Avenir"/>
            </a:endParaRPr>
          </a:p>
          <a:p>
            <a:pPr indent="0" lvl="0" marL="0" rtl="0" algn="ctr">
              <a:lnSpc>
                <a:spcPct val="115000"/>
              </a:lnSpc>
              <a:spcBef>
                <a:spcPts val="0"/>
              </a:spcBef>
              <a:spcAft>
                <a:spcPts val="0"/>
              </a:spcAft>
              <a:buNone/>
            </a:pPr>
            <a:r>
              <a:rPr i="1" lang="en" sz="6400">
                <a:solidFill>
                  <a:srgbClr val="232629"/>
                </a:solidFill>
                <a:latin typeface="Avenir"/>
                <a:ea typeface="Avenir"/>
                <a:cs typeface="Avenir"/>
                <a:sym typeface="Avenir"/>
              </a:rPr>
              <a:t>Natural Language Processing</a:t>
            </a:r>
            <a:endParaRPr i="1" sz="6400">
              <a:solidFill>
                <a:srgbClr val="232629"/>
              </a:solidFill>
              <a:latin typeface="Avenir"/>
              <a:ea typeface="Avenir"/>
              <a:cs typeface="Avenir"/>
              <a:sym typeface="Avenir"/>
            </a:endParaRPr>
          </a:p>
          <a:p>
            <a:pPr indent="0" lvl="0" marL="0" rtl="0" algn="ctr">
              <a:lnSpc>
                <a:spcPct val="115000"/>
              </a:lnSpc>
              <a:spcBef>
                <a:spcPts val="0"/>
              </a:spcBef>
              <a:spcAft>
                <a:spcPts val="0"/>
              </a:spcAft>
              <a:buNone/>
            </a:pPr>
            <a:r>
              <a:rPr i="1" lang="en" sz="6400">
                <a:solidFill>
                  <a:srgbClr val="232629"/>
                </a:solidFill>
                <a:latin typeface="Avenir"/>
                <a:ea typeface="Avenir"/>
                <a:cs typeface="Avenir"/>
                <a:sym typeface="Avenir"/>
              </a:rPr>
              <a:t>Fall 2021</a:t>
            </a:r>
            <a:endParaRPr i="1" sz="6400">
              <a:solidFill>
                <a:srgbClr val="232629"/>
              </a:solidFill>
              <a:latin typeface="Avenir"/>
              <a:ea typeface="Avenir"/>
              <a:cs typeface="Avenir"/>
              <a:sym typeface="Avenir"/>
            </a:endParaRPr>
          </a:p>
          <a:p>
            <a:pPr indent="0" lvl="0" marL="0" rtl="0" algn="l">
              <a:lnSpc>
                <a:spcPct val="115000"/>
              </a:lnSpc>
              <a:spcBef>
                <a:spcPts val="0"/>
              </a:spcBef>
              <a:spcAft>
                <a:spcPts val="0"/>
              </a:spcAft>
              <a:buNone/>
            </a:pPr>
            <a:r>
              <a:t/>
            </a:r>
            <a:endParaRPr sz="1050">
              <a:solidFill>
                <a:srgbClr val="232629"/>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sz="1050">
              <a:solidFill>
                <a:srgbClr val="232629"/>
              </a:solidFill>
              <a:highlight>
                <a:srgbClr val="FFFFFF"/>
              </a:highlight>
              <a:latin typeface="Avenir"/>
              <a:ea typeface="Avenir"/>
              <a:cs typeface="Avenir"/>
              <a:sym typeface="Avenir"/>
            </a:endParaRPr>
          </a:p>
          <a:p>
            <a:pPr indent="0" lvl="0" marL="0" rtl="0" algn="ctr">
              <a:lnSpc>
                <a:spcPct val="115000"/>
              </a:lnSpc>
              <a:spcBef>
                <a:spcPts val="0"/>
              </a:spcBef>
              <a:spcAft>
                <a:spcPts val="0"/>
              </a:spcAft>
              <a:buNone/>
            </a:pPr>
            <a:r>
              <a:t/>
            </a:r>
            <a:endParaRPr>
              <a:solidFill>
                <a:srgbClr val="232629"/>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13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Bodoni"/>
                <a:ea typeface="Bodoni"/>
                <a:cs typeface="Bodoni"/>
                <a:sym typeface="Bodoni"/>
              </a:rPr>
              <a:t>Topic Modeling of Sentiments with LDA</a:t>
            </a:r>
            <a:endParaRPr b="1">
              <a:latin typeface="Bodoni"/>
              <a:ea typeface="Bodoni"/>
              <a:cs typeface="Bodoni"/>
              <a:sym typeface="Bodoni"/>
            </a:endParaRPr>
          </a:p>
        </p:txBody>
      </p:sp>
      <p:sp>
        <p:nvSpPr>
          <p:cNvPr id="156" name="Google Shape;156;p22"/>
          <p:cNvSpPr txBox="1"/>
          <p:nvPr>
            <p:ph idx="1" type="body"/>
          </p:nvPr>
        </p:nvSpPr>
        <p:spPr>
          <a:xfrm>
            <a:off x="428700" y="705600"/>
            <a:ext cx="8286600" cy="778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b="1" lang="en" u="sng">
                <a:solidFill>
                  <a:srgbClr val="0A0A0A"/>
                </a:solidFill>
                <a:latin typeface="Avenir"/>
                <a:ea typeface="Avenir"/>
                <a:cs typeface="Avenir"/>
                <a:sym typeface="Avenir"/>
              </a:rPr>
              <a:t>Goal:</a:t>
            </a:r>
            <a:r>
              <a:rPr lang="en">
                <a:solidFill>
                  <a:srgbClr val="0A0A0A"/>
                </a:solidFill>
                <a:latin typeface="Avenir"/>
                <a:ea typeface="Avenir"/>
                <a:cs typeface="Avenir"/>
                <a:sym typeface="Avenir"/>
              </a:rPr>
              <a:t> To identify commonly discussed topics in each sentiment category (positive, neutral and negative)</a:t>
            </a:r>
            <a:endParaRPr>
              <a:solidFill>
                <a:srgbClr val="0A0A0A"/>
              </a:solidFill>
              <a:latin typeface="Avenir"/>
              <a:ea typeface="Avenir"/>
              <a:cs typeface="Avenir"/>
              <a:sym typeface="Avenir"/>
            </a:endParaRPr>
          </a:p>
        </p:txBody>
      </p:sp>
      <p:sp>
        <p:nvSpPr>
          <p:cNvPr id="157" name="Google Shape;157;p22"/>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58" name="Google Shape;158;p22"/>
          <p:cNvSpPr/>
          <p:nvPr/>
        </p:nvSpPr>
        <p:spPr>
          <a:xfrm>
            <a:off x="221852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159" name="Google Shape;159;p22"/>
          <p:cNvSpPr/>
          <p:nvPr/>
        </p:nvSpPr>
        <p:spPr>
          <a:xfrm>
            <a:off x="3975150"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LDA Topic</a:t>
            </a:r>
            <a:endParaRPr b="1" sz="1200">
              <a:solidFill>
                <a:schemeClr val="lt1"/>
              </a:solidFill>
              <a:latin typeface="Avenir"/>
              <a:ea typeface="Avenir"/>
              <a:cs typeface="Avenir"/>
              <a:sym typeface="Avenir"/>
            </a:endParaRPr>
          </a:p>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Modeling </a:t>
            </a:r>
            <a:endParaRPr b="1" sz="1200">
              <a:solidFill>
                <a:schemeClr val="lt1"/>
              </a:solidFill>
              <a:latin typeface="Avenir"/>
              <a:ea typeface="Avenir"/>
              <a:cs typeface="Avenir"/>
              <a:sym typeface="Avenir"/>
            </a:endParaRPr>
          </a:p>
        </p:txBody>
      </p:sp>
      <p:sp>
        <p:nvSpPr>
          <p:cNvPr id="160" name="Google Shape;160;p22"/>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61" name="Google Shape;161;p22"/>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pic>
        <p:nvPicPr>
          <p:cNvPr descr="Schematic of LDA algorithm. | Download Scientific Diagram" id="162" name="Google Shape;162;p22"/>
          <p:cNvPicPr preferRelativeResize="0"/>
          <p:nvPr/>
        </p:nvPicPr>
        <p:blipFill>
          <a:blip r:embed="rId3">
            <a:alphaModFix/>
          </a:blip>
          <a:stretch>
            <a:fillRect/>
          </a:stretch>
        </p:blipFill>
        <p:spPr>
          <a:xfrm>
            <a:off x="1541613" y="1490975"/>
            <a:ext cx="6060764" cy="265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2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Bodoni"/>
                <a:ea typeface="Bodoni"/>
                <a:cs typeface="Bodoni"/>
                <a:sym typeface="Bodoni"/>
              </a:rPr>
              <a:t>Topic Modeling with LDA</a:t>
            </a:r>
            <a:endParaRPr b="1">
              <a:latin typeface="Bodoni"/>
              <a:ea typeface="Bodoni"/>
              <a:cs typeface="Bodoni"/>
              <a:sym typeface="Bodoni"/>
            </a:endParaRPr>
          </a:p>
        </p:txBody>
      </p:sp>
      <p:sp>
        <p:nvSpPr>
          <p:cNvPr id="168" name="Google Shape;168;p23"/>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69" name="Google Shape;169;p23"/>
          <p:cNvSpPr/>
          <p:nvPr/>
        </p:nvSpPr>
        <p:spPr>
          <a:xfrm>
            <a:off x="221852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170" name="Google Shape;170;p23"/>
          <p:cNvSpPr/>
          <p:nvPr/>
        </p:nvSpPr>
        <p:spPr>
          <a:xfrm>
            <a:off x="3975150"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LDA Topic</a:t>
            </a:r>
            <a:endParaRPr b="1" sz="1200">
              <a:solidFill>
                <a:schemeClr val="lt1"/>
              </a:solidFill>
              <a:latin typeface="Avenir"/>
              <a:ea typeface="Avenir"/>
              <a:cs typeface="Avenir"/>
              <a:sym typeface="Avenir"/>
            </a:endParaRPr>
          </a:p>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Modeling </a:t>
            </a:r>
            <a:endParaRPr b="1" sz="1200">
              <a:solidFill>
                <a:schemeClr val="lt1"/>
              </a:solidFill>
              <a:latin typeface="Avenir"/>
              <a:ea typeface="Avenir"/>
              <a:cs typeface="Avenir"/>
              <a:sym typeface="Avenir"/>
            </a:endParaRPr>
          </a:p>
        </p:txBody>
      </p:sp>
      <p:sp>
        <p:nvSpPr>
          <p:cNvPr id="171" name="Google Shape;171;p23"/>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72" name="Google Shape;172;p23"/>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sp>
        <p:nvSpPr>
          <p:cNvPr id="173" name="Google Shape;173;p23"/>
          <p:cNvSpPr txBox="1"/>
          <p:nvPr>
            <p:ph idx="1" type="body"/>
          </p:nvPr>
        </p:nvSpPr>
        <p:spPr>
          <a:xfrm>
            <a:off x="1163286" y="3357445"/>
            <a:ext cx="2463300" cy="50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solidFill>
                  <a:srgbClr val="0A0A0A"/>
                </a:solidFill>
                <a:latin typeface="Avenir"/>
                <a:ea typeface="Avenir"/>
                <a:cs typeface="Avenir"/>
                <a:sym typeface="Avenir"/>
              </a:rPr>
              <a:t>Positive</a:t>
            </a:r>
            <a:r>
              <a:rPr b="1" lang="en">
                <a:solidFill>
                  <a:srgbClr val="0A0A0A"/>
                </a:solidFill>
                <a:latin typeface="Avenir"/>
                <a:ea typeface="Avenir"/>
                <a:cs typeface="Avenir"/>
                <a:sym typeface="Avenir"/>
              </a:rPr>
              <a:t> Topics</a:t>
            </a:r>
            <a:endParaRPr b="1">
              <a:solidFill>
                <a:srgbClr val="0A0A0A"/>
              </a:solidFill>
              <a:latin typeface="Avenir"/>
              <a:ea typeface="Avenir"/>
              <a:cs typeface="Avenir"/>
              <a:sym typeface="Avenir"/>
            </a:endParaRPr>
          </a:p>
        </p:txBody>
      </p:sp>
      <p:sp>
        <p:nvSpPr>
          <p:cNvPr id="174" name="Google Shape;174;p23"/>
          <p:cNvSpPr txBox="1"/>
          <p:nvPr>
            <p:ph idx="1" type="body"/>
          </p:nvPr>
        </p:nvSpPr>
        <p:spPr>
          <a:xfrm>
            <a:off x="5517416" y="3357452"/>
            <a:ext cx="2463300" cy="50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solidFill>
                  <a:srgbClr val="0A0A0A"/>
                </a:solidFill>
                <a:latin typeface="Avenir"/>
                <a:ea typeface="Avenir"/>
                <a:cs typeface="Avenir"/>
                <a:sym typeface="Avenir"/>
              </a:rPr>
              <a:t>Negative</a:t>
            </a:r>
            <a:r>
              <a:rPr b="1" lang="en">
                <a:solidFill>
                  <a:srgbClr val="0A0A0A"/>
                </a:solidFill>
                <a:latin typeface="Avenir"/>
                <a:ea typeface="Avenir"/>
                <a:cs typeface="Avenir"/>
                <a:sym typeface="Avenir"/>
              </a:rPr>
              <a:t> Topics</a:t>
            </a:r>
            <a:endParaRPr b="1">
              <a:solidFill>
                <a:srgbClr val="0A0A0A"/>
              </a:solidFill>
              <a:latin typeface="Avenir"/>
              <a:ea typeface="Avenir"/>
              <a:cs typeface="Avenir"/>
              <a:sym typeface="Avenir"/>
            </a:endParaRPr>
          </a:p>
        </p:txBody>
      </p:sp>
      <p:pic>
        <p:nvPicPr>
          <p:cNvPr id="175" name="Google Shape;175;p23"/>
          <p:cNvPicPr preferRelativeResize="0"/>
          <p:nvPr/>
        </p:nvPicPr>
        <p:blipFill>
          <a:blip r:embed="rId3">
            <a:alphaModFix/>
          </a:blip>
          <a:stretch>
            <a:fillRect/>
          </a:stretch>
        </p:blipFill>
        <p:spPr>
          <a:xfrm>
            <a:off x="217852" y="1099475"/>
            <a:ext cx="4354134" cy="2258150"/>
          </a:xfrm>
          <a:prstGeom prst="rect">
            <a:avLst/>
          </a:prstGeom>
          <a:noFill/>
          <a:ln>
            <a:noFill/>
          </a:ln>
        </p:spPr>
      </p:pic>
      <p:pic>
        <p:nvPicPr>
          <p:cNvPr id="176" name="Google Shape;176;p23"/>
          <p:cNvPicPr preferRelativeResize="0"/>
          <p:nvPr/>
        </p:nvPicPr>
        <p:blipFill>
          <a:blip r:embed="rId4">
            <a:alphaModFix/>
          </a:blip>
          <a:stretch>
            <a:fillRect/>
          </a:stretch>
        </p:blipFill>
        <p:spPr>
          <a:xfrm>
            <a:off x="4666528" y="1177600"/>
            <a:ext cx="4203136" cy="217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152400" y="152400"/>
            <a:ext cx="4114800" cy="2743200"/>
          </a:xfrm>
          <a:prstGeom prst="rect">
            <a:avLst/>
          </a:prstGeom>
          <a:noFill/>
          <a:ln>
            <a:noFill/>
          </a:ln>
        </p:spPr>
      </p:pic>
      <p:pic>
        <p:nvPicPr>
          <p:cNvPr id="182" name="Google Shape;182;p24"/>
          <p:cNvPicPr preferRelativeResize="0"/>
          <p:nvPr/>
        </p:nvPicPr>
        <p:blipFill>
          <a:blip r:embed="rId4">
            <a:alphaModFix/>
          </a:blip>
          <a:stretch>
            <a:fillRect/>
          </a:stretch>
        </p:blipFill>
        <p:spPr>
          <a:xfrm>
            <a:off x="4419600" y="152400"/>
            <a:ext cx="4114800" cy="2743200"/>
          </a:xfrm>
          <a:prstGeom prst="rect">
            <a:avLst/>
          </a:prstGeom>
          <a:noFill/>
          <a:ln>
            <a:noFill/>
          </a:ln>
        </p:spPr>
      </p:pic>
      <p:pic>
        <p:nvPicPr>
          <p:cNvPr id="183" name="Google Shape;183;p24"/>
          <p:cNvPicPr preferRelativeResize="0"/>
          <p:nvPr/>
        </p:nvPicPr>
        <p:blipFill>
          <a:blip r:embed="rId5">
            <a:alphaModFix/>
          </a:blip>
          <a:stretch>
            <a:fillRect/>
          </a:stretch>
        </p:blipFill>
        <p:spPr>
          <a:xfrm>
            <a:off x="152400" y="3048000"/>
            <a:ext cx="2914650" cy="1943100"/>
          </a:xfrm>
          <a:prstGeom prst="rect">
            <a:avLst/>
          </a:prstGeom>
          <a:noFill/>
          <a:ln>
            <a:noFill/>
          </a:ln>
        </p:spPr>
      </p:pic>
      <p:pic>
        <p:nvPicPr>
          <p:cNvPr id="184" name="Google Shape;184;p24"/>
          <p:cNvPicPr preferRelativeResize="0"/>
          <p:nvPr/>
        </p:nvPicPr>
        <p:blipFill>
          <a:blip r:embed="rId6">
            <a:alphaModFix/>
          </a:blip>
          <a:stretch>
            <a:fillRect/>
          </a:stretch>
        </p:blipFill>
        <p:spPr>
          <a:xfrm>
            <a:off x="3219450" y="3048000"/>
            <a:ext cx="2914650" cy="1943100"/>
          </a:xfrm>
          <a:prstGeom prst="rect">
            <a:avLst/>
          </a:prstGeom>
          <a:noFill/>
          <a:ln>
            <a:noFill/>
          </a:ln>
        </p:spPr>
      </p:pic>
      <p:pic>
        <p:nvPicPr>
          <p:cNvPr id="185" name="Google Shape;185;p24"/>
          <p:cNvPicPr preferRelativeResize="0"/>
          <p:nvPr/>
        </p:nvPicPr>
        <p:blipFill>
          <a:blip r:embed="rId7">
            <a:alphaModFix/>
          </a:blip>
          <a:stretch>
            <a:fillRect/>
          </a:stretch>
        </p:blipFill>
        <p:spPr>
          <a:xfrm>
            <a:off x="6286500" y="3048000"/>
            <a:ext cx="2705100" cy="1803400"/>
          </a:xfrm>
          <a:prstGeom prst="rect">
            <a:avLst/>
          </a:prstGeom>
          <a:noFill/>
          <a:ln>
            <a:noFill/>
          </a:ln>
        </p:spPr>
      </p:pic>
      <p:sp>
        <p:nvSpPr>
          <p:cNvPr id="186" name="Google Shape;186;p24"/>
          <p:cNvSpPr txBox="1"/>
          <p:nvPr>
            <p:ph idx="4294967295" type="body"/>
          </p:nvPr>
        </p:nvSpPr>
        <p:spPr>
          <a:xfrm>
            <a:off x="978161" y="2476070"/>
            <a:ext cx="2463300" cy="50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solidFill>
                  <a:srgbClr val="0A0A0A"/>
                </a:solidFill>
                <a:latin typeface="Avenir"/>
                <a:ea typeface="Avenir"/>
                <a:cs typeface="Avenir"/>
                <a:sym typeface="Avenir"/>
              </a:rPr>
              <a:t>Overall</a:t>
            </a:r>
            <a:endParaRPr b="1">
              <a:solidFill>
                <a:srgbClr val="0A0A0A"/>
              </a:solidFill>
              <a:latin typeface="Avenir"/>
              <a:ea typeface="Avenir"/>
              <a:cs typeface="Avenir"/>
              <a:sym typeface="Avenir"/>
            </a:endParaRPr>
          </a:p>
        </p:txBody>
      </p:sp>
      <p:sp>
        <p:nvSpPr>
          <p:cNvPr id="187" name="Google Shape;187;p24"/>
          <p:cNvSpPr txBox="1"/>
          <p:nvPr>
            <p:ph idx="4294967295" type="body"/>
          </p:nvPr>
        </p:nvSpPr>
        <p:spPr>
          <a:xfrm>
            <a:off x="5340061" y="2321095"/>
            <a:ext cx="2463300" cy="501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solidFill>
                  <a:srgbClr val="0A0A0A"/>
                </a:solidFill>
                <a:latin typeface="Avenir"/>
                <a:ea typeface="Avenir"/>
                <a:cs typeface="Avenir"/>
                <a:sym typeface="Avenir"/>
              </a:rPr>
              <a:t>Vaccine Efficacy</a:t>
            </a:r>
            <a:endParaRPr b="1">
              <a:solidFill>
                <a:srgbClr val="0A0A0A"/>
              </a:solidFill>
              <a:latin typeface="Avenir"/>
              <a:ea typeface="Avenir"/>
              <a:cs typeface="Avenir"/>
              <a:sym typeface="Avenir"/>
            </a:endParaRPr>
          </a:p>
        </p:txBody>
      </p:sp>
      <p:sp>
        <p:nvSpPr>
          <p:cNvPr id="188" name="Google Shape;188;p24"/>
          <p:cNvSpPr txBox="1"/>
          <p:nvPr>
            <p:ph idx="4294967295" type="body"/>
          </p:nvPr>
        </p:nvSpPr>
        <p:spPr>
          <a:xfrm>
            <a:off x="378086" y="4642195"/>
            <a:ext cx="2463300" cy="501300"/>
          </a:xfrm>
          <a:prstGeom prst="rect">
            <a:avLst/>
          </a:prstGeom>
        </p:spPr>
        <p:txBody>
          <a:bodyPr anchorCtr="0" anchor="ctr" bIns="91425" lIns="91425" spcFirstLastPara="1" rIns="91425" wrap="square" tIns="91425">
            <a:normAutofit fontScale="77500"/>
          </a:bodyPr>
          <a:lstStyle/>
          <a:p>
            <a:pPr indent="0" lvl="0" marL="0" rtl="0" algn="ctr">
              <a:spcBef>
                <a:spcPts val="0"/>
              </a:spcBef>
              <a:spcAft>
                <a:spcPts val="1200"/>
              </a:spcAft>
              <a:buNone/>
            </a:pPr>
            <a:r>
              <a:rPr b="1" lang="en">
                <a:solidFill>
                  <a:srgbClr val="0A0A0A"/>
                </a:solidFill>
                <a:latin typeface="Avenir"/>
                <a:ea typeface="Avenir"/>
                <a:cs typeface="Avenir"/>
                <a:sym typeface="Avenir"/>
              </a:rPr>
              <a:t>Vaccination and Side Effects</a:t>
            </a:r>
            <a:endParaRPr b="1">
              <a:solidFill>
                <a:srgbClr val="0A0A0A"/>
              </a:solidFill>
              <a:latin typeface="Avenir"/>
              <a:ea typeface="Avenir"/>
              <a:cs typeface="Avenir"/>
              <a:sym typeface="Avenir"/>
            </a:endParaRPr>
          </a:p>
        </p:txBody>
      </p:sp>
      <p:sp>
        <p:nvSpPr>
          <p:cNvPr id="189" name="Google Shape;189;p24"/>
          <p:cNvSpPr txBox="1"/>
          <p:nvPr>
            <p:ph idx="4294967295" type="body"/>
          </p:nvPr>
        </p:nvSpPr>
        <p:spPr>
          <a:xfrm>
            <a:off x="3556086" y="4584120"/>
            <a:ext cx="2463300" cy="501300"/>
          </a:xfrm>
          <a:prstGeom prst="rect">
            <a:avLst/>
          </a:prstGeom>
        </p:spPr>
        <p:txBody>
          <a:bodyPr anchorCtr="0" anchor="ctr" bIns="91425" lIns="91425" spcFirstLastPara="1" rIns="91425" wrap="square" tIns="91425">
            <a:normAutofit fontScale="70000"/>
          </a:bodyPr>
          <a:lstStyle/>
          <a:p>
            <a:pPr indent="0" lvl="0" marL="0" rtl="0" algn="ctr">
              <a:spcBef>
                <a:spcPts val="0"/>
              </a:spcBef>
              <a:spcAft>
                <a:spcPts val="1200"/>
              </a:spcAft>
              <a:buNone/>
            </a:pPr>
            <a:r>
              <a:rPr b="1" lang="en">
                <a:solidFill>
                  <a:srgbClr val="0A0A0A"/>
                </a:solidFill>
                <a:latin typeface="Avenir"/>
                <a:ea typeface="Avenir"/>
                <a:cs typeface="Avenir"/>
                <a:sym typeface="Avenir"/>
              </a:rPr>
              <a:t>Emergency COVID Response</a:t>
            </a:r>
            <a:endParaRPr b="1">
              <a:solidFill>
                <a:srgbClr val="0A0A0A"/>
              </a:solidFill>
              <a:latin typeface="Avenir"/>
              <a:ea typeface="Avenir"/>
              <a:cs typeface="Avenir"/>
              <a:sym typeface="Avenir"/>
            </a:endParaRPr>
          </a:p>
        </p:txBody>
      </p:sp>
      <p:sp>
        <p:nvSpPr>
          <p:cNvPr id="190" name="Google Shape;190;p24"/>
          <p:cNvSpPr txBox="1"/>
          <p:nvPr>
            <p:ph idx="4294967295" type="body"/>
          </p:nvPr>
        </p:nvSpPr>
        <p:spPr>
          <a:xfrm>
            <a:off x="6512186" y="4584120"/>
            <a:ext cx="2463300" cy="5013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1200"/>
              </a:spcAft>
              <a:buNone/>
            </a:pPr>
            <a:r>
              <a:rPr b="1" lang="en">
                <a:solidFill>
                  <a:srgbClr val="0A0A0A"/>
                </a:solidFill>
                <a:latin typeface="Avenir"/>
                <a:ea typeface="Avenir"/>
                <a:cs typeface="Avenir"/>
                <a:sym typeface="Avenir"/>
              </a:rPr>
              <a:t>Canadian Health Response</a:t>
            </a:r>
            <a:endParaRPr b="1">
              <a:solidFill>
                <a:srgbClr val="0A0A0A"/>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4" name="Shape 194"/>
        <p:cNvGrpSpPr/>
        <p:nvPr/>
      </p:nvGrpSpPr>
      <p:grpSpPr>
        <a:xfrm>
          <a:off x="0" y="0"/>
          <a:ext cx="0" cy="0"/>
          <a:chOff x="0" y="0"/>
          <a:chExt cx="0" cy="0"/>
        </a:xfrm>
      </p:grpSpPr>
      <p:sp>
        <p:nvSpPr>
          <p:cNvPr id="195" name="Google Shape;19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Classification -Emotions(LightGBM)</a:t>
            </a:r>
            <a:endParaRPr>
              <a:latin typeface="Bodoni"/>
              <a:ea typeface="Bodoni"/>
              <a:cs typeface="Bodoni"/>
              <a:sym typeface="Bodoni"/>
            </a:endParaRPr>
          </a:p>
          <a:p>
            <a:pPr indent="0" lvl="0" marL="0" rtl="0" algn="l">
              <a:spcBef>
                <a:spcPts val="0"/>
              </a:spcBef>
              <a:spcAft>
                <a:spcPts val="0"/>
              </a:spcAft>
              <a:buNone/>
            </a:pPr>
            <a:r>
              <a:t/>
            </a:r>
            <a:endParaRPr>
              <a:latin typeface="Bodoni"/>
              <a:ea typeface="Bodoni"/>
              <a:cs typeface="Bodoni"/>
              <a:sym typeface="Bodoni"/>
            </a:endParaRPr>
          </a:p>
        </p:txBody>
      </p:sp>
      <p:sp>
        <p:nvSpPr>
          <p:cNvPr id="196" name="Google Shape;196;p25"/>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97" name="Google Shape;197;p25"/>
          <p:cNvSpPr/>
          <p:nvPr/>
        </p:nvSpPr>
        <p:spPr>
          <a:xfrm>
            <a:off x="221852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198" name="Google Shape;198;p25"/>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a:t>
            </a:r>
            <a:endParaRPr b="1" sz="1200">
              <a:solidFill>
                <a:schemeClr val="accent2"/>
              </a:solidFill>
              <a:latin typeface="Avenir"/>
              <a:ea typeface="Avenir"/>
              <a:cs typeface="Avenir"/>
              <a:sym typeface="Avenir"/>
            </a:endParaRPr>
          </a:p>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Modeling </a:t>
            </a:r>
            <a:endParaRPr b="1" sz="1200">
              <a:solidFill>
                <a:schemeClr val="accent2"/>
              </a:solidFill>
              <a:latin typeface="Avenir"/>
              <a:ea typeface="Avenir"/>
              <a:cs typeface="Avenir"/>
              <a:sym typeface="Avenir"/>
            </a:endParaRPr>
          </a:p>
        </p:txBody>
      </p:sp>
      <p:sp>
        <p:nvSpPr>
          <p:cNvPr id="199" name="Google Shape;199;p25"/>
          <p:cNvSpPr/>
          <p:nvPr/>
        </p:nvSpPr>
        <p:spPr>
          <a:xfrm>
            <a:off x="573177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Emotion Classification</a:t>
            </a:r>
            <a:endParaRPr b="1" sz="1200">
              <a:solidFill>
                <a:schemeClr val="lt1"/>
              </a:solidFill>
              <a:latin typeface="Avenir"/>
              <a:ea typeface="Avenir"/>
              <a:cs typeface="Avenir"/>
              <a:sym typeface="Avenir"/>
            </a:endParaRPr>
          </a:p>
        </p:txBody>
      </p:sp>
      <p:sp>
        <p:nvSpPr>
          <p:cNvPr id="200" name="Google Shape;200;p25"/>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pic>
        <p:nvPicPr>
          <p:cNvPr id="201" name="Google Shape;201;p25"/>
          <p:cNvPicPr preferRelativeResize="0"/>
          <p:nvPr/>
        </p:nvPicPr>
        <p:blipFill>
          <a:blip r:embed="rId3">
            <a:alphaModFix/>
          </a:blip>
          <a:stretch>
            <a:fillRect/>
          </a:stretch>
        </p:blipFill>
        <p:spPr>
          <a:xfrm>
            <a:off x="152400" y="1170125"/>
            <a:ext cx="4400550" cy="2743200"/>
          </a:xfrm>
          <a:prstGeom prst="rect">
            <a:avLst/>
          </a:prstGeom>
          <a:noFill/>
          <a:ln>
            <a:noFill/>
          </a:ln>
        </p:spPr>
      </p:pic>
      <p:pic>
        <p:nvPicPr>
          <p:cNvPr id="202" name="Google Shape;202;p25"/>
          <p:cNvPicPr preferRelativeResize="0"/>
          <p:nvPr/>
        </p:nvPicPr>
        <p:blipFill>
          <a:blip r:embed="rId4">
            <a:alphaModFix/>
          </a:blip>
          <a:stretch>
            <a:fillRect/>
          </a:stretch>
        </p:blipFill>
        <p:spPr>
          <a:xfrm>
            <a:off x="4705350" y="1170125"/>
            <a:ext cx="4286251" cy="2743200"/>
          </a:xfrm>
          <a:prstGeom prst="rect">
            <a:avLst/>
          </a:prstGeom>
          <a:noFill/>
          <a:ln>
            <a:noFill/>
          </a:ln>
        </p:spPr>
      </p:pic>
      <p:sp>
        <p:nvSpPr>
          <p:cNvPr id="203" name="Google Shape;203;p25"/>
          <p:cNvSpPr txBox="1"/>
          <p:nvPr/>
        </p:nvSpPr>
        <p:spPr>
          <a:xfrm>
            <a:off x="4917350" y="3925875"/>
            <a:ext cx="16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Roc Auc Score:</a:t>
            </a:r>
            <a:endParaRPr>
              <a:latin typeface="Proxima Nova"/>
              <a:ea typeface="Proxima Nova"/>
              <a:cs typeface="Proxima Nova"/>
              <a:sym typeface="Proxima Nova"/>
            </a:endParaRPr>
          </a:p>
        </p:txBody>
      </p:sp>
      <p:sp>
        <p:nvSpPr>
          <p:cNvPr id="204" name="Google Shape;204;p25"/>
          <p:cNvSpPr txBox="1"/>
          <p:nvPr/>
        </p:nvSpPr>
        <p:spPr>
          <a:xfrm>
            <a:off x="461900" y="3925875"/>
            <a:ext cx="16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Roc Auc Score:</a:t>
            </a:r>
            <a:endParaRPr>
              <a:latin typeface="Proxima Nova"/>
              <a:ea typeface="Proxima Nova"/>
              <a:cs typeface="Proxima Nova"/>
              <a:sym typeface="Proxima Nova"/>
            </a:endParaRPr>
          </a:p>
        </p:txBody>
      </p:sp>
      <p:pic>
        <p:nvPicPr>
          <p:cNvPr id="205" name="Google Shape;205;p25"/>
          <p:cNvPicPr preferRelativeResize="0"/>
          <p:nvPr/>
        </p:nvPicPr>
        <p:blipFill rotWithShape="1">
          <a:blip r:embed="rId5">
            <a:alphaModFix/>
          </a:blip>
          <a:srcRect b="10" l="0" r="21746" t="-10"/>
          <a:stretch/>
        </p:blipFill>
        <p:spPr>
          <a:xfrm>
            <a:off x="6438625" y="4047550"/>
            <a:ext cx="1447700" cy="233800"/>
          </a:xfrm>
          <a:prstGeom prst="rect">
            <a:avLst/>
          </a:prstGeom>
          <a:noFill/>
          <a:ln>
            <a:noFill/>
          </a:ln>
        </p:spPr>
      </p:pic>
      <p:pic>
        <p:nvPicPr>
          <p:cNvPr id="206" name="Google Shape;206;p25"/>
          <p:cNvPicPr preferRelativeResize="0"/>
          <p:nvPr/>
        </p:nvPicPr>
        <p:blipFill>
          <a:blip r:embed="rId6">
            <a:alphaModFix/>
          </a:blip>
          <a:stretch>
            <a:fillRect/>
          </a:stretch>
        </p:blipFill>
        <p:spPr>
          <a:xfrm>
            <a:off x="1846800" y="4009075"/>
            <a:ext cx="1565435" cy="23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0" name="Shape 210"/>
        <p:cNvGrpSpPr/>
        <p:nvPr/>
      </p:nvGrpSpPr>
      <p:grpSpPr>
        <a:xfrm>
          <a:off x="0" y="0"/>
          <a:ext cx="0" cy="0"/>
          <a:chOff x="0" y="0"/>
          <a:chExt cx="0" cy="0"/>
        </a:xfrm>
      </p:grpSpPr>
      <p:sp>
        <p:nvSpPr>
          <p:cNvPr id="211" name="Google Shape;2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Classification - Word Embedding(GloVe)</a:t>
            </a:r>
            <a:endParaRPr>
              <a:latin typeface="Bodoni"/>
              <a:ea typeface="Bodoni"/>
              <a:cs typeface="Bodoni"/>
              <a:sym typeface="Bodoni"/>
            </a:endParaRPr>
          </a:p>
        </p:txBody>
      </p:sp>
      <p:sp>
        <p:nvSpPr>
          <p:cNvPr id="212" name="Google Shape;212;p26"/>
          <p:cNvSpPr txBox="1"/>
          <p:nvPr>
            <p:ph idx="1" type="body"/>
          </p:nvPr>
        </p:nvSpPr>
        <p:spPr>
          <a:xfrm>
            <a:off x="288500" y="1017725"/>
            <a:ext cx="8520600" cy="3416400"/>
          </a:xfrm>
          <a:prstGeom prst="rect">
            <a:avLst/>
          </a:prstGeom>
        </p:spPr>
        <p:txBody>
          <a:bodyPr anchorCtr="0" anchor="t" bIns="91425" lIns="91425" spcFirstLastPara="1" rIns="91425" wrap="square" tIns="91425">
            <a:normAutofit/>
          </a:bodyPr>
          <a:lstStyle/>
          <a:p>
            <a:pPr indent="-342900" lvl="0" marL="1828800" rtl="0" algn="l">
              <a:spcBef>
                <a:spcPts val="0"/>
              </a:spcBef>
              <a:spcAft>
                <a:spcPts val="0"/>
              </a:spcAft>
              <a:buClr>
                <a:srgbClr val="0A0A0A"/>
              </a:buClr>
              <a:buSzPts val="1800"/>
              <a:buChar char="●"/>
            </a:pPr>
            <a:r>
              <a:rPr lang="en">
                <a:solidFill>
                  <a:srgbClr val="0A0A0A"/>
                </a:solidFill>
              </a:rPr>
              <a:t>tf(t,d) = count of t in d / number of words in d</a:t>
            </a:r>
            <a:endParaRPr>
              <a:solidFill>
                <a:srgbClr val="0A0A0A"/>
              </a:solidFill>
            </a:endParaRPr>
          </a:p>
          <a:p>
            <a:pPr indent="-342900" lvl="0" marL="1828800" rtl="0" algn="l">
              <a:spcBef>
                <a:spcPts val="0"/>
              </a:spcBef>
              <a:spcAft>
                <a:spcPts val="0"/>
              </a:spcAft>
              <a:buClr>
                <a:srgbClr val="0A0A0A"/>
              </a:buClr>
              <a:buSzPts val="1800"/>
              <a:buChar char="●"/>
            </a:pPr>
            <a:r>
              <a:rPr lang="en">
                <a:solidFill>
                  <a:srgbClr val="0A0A0A"/>
                </a:solidFill>
              </a:rPr>
              <a:t>idf(t) = log(N/(df + 1))</a:t>
            </a:r>
            <a:endParaRPr>
              <a:solidFill>
                <a:srgbClr val="0A0A0A"/>
              </a:solidFill>
            </a:endParaRPr>
          </a:p>
          <a:p>
            <a:pPr indent="-342900" lvl="0" marL="1828800" rtl="0" algn="l">
              <a:spcBef>
                <a:spcPts val="0"/>
              </a:spcBef>
              <a:spcAft>
                <a:spcPts val="0"/>
              </a:spcAft>
              <a:buClr>
                <a:srgbClr val="0A0A0A"/>
              </a:buClr>
              <a:buSzPts val="1800"/>
              <a:buChar char="●"/>
            </a:pPr>
            <a:r>
              <a:rPr lang="en">
                <a:solidFill>
                  <a:srgbClr val="0A0A0A"/>
                </a:solidFill>
              </a:rPr>
              <a:t>GloVe: Global Vectors for word Representation</a:t>
            </a:r>
            <a:endParaRPr>
              <a:solidFill>
                <a:srgbClr val="0A0A0A"/>
              </a:solidFill>
            </a:endParaRPr>
          </a:p>
          <a:p>
            <a:pPr indent="165100" lvl="0" marL="1206500" rtl="0" algn="l">
              <a:lnSpc>
                <a:spcPct val="250000"/>
              </a:lnSpc>
              <a:spcBef>
                <a:spcPts val="3700"/>
              </a:spcBef>
              <a:spcAft>
                <a:spcPts val="0"/>
              </a:spcAft>
              <a:buNone/>
            </a:pPr>
            <a:r>
              <a:t/>
            </a:r>
            <a:endParaRPr sz="2100">
              <a:solidFill>
                <a:srgbClr val="757575"/>
              </a:solidFill>
              <a:highlight>
                <a:srgbClr val="FFFFFF"/>
              </a:highlight>
              <a:latin typeface="Arial"/>
              <a:ea typeface="Arial"/>
              <a:cs typeface="Arial"/>
              <a:sym typeface="Arial"/>
            </a:endParaRPr>
          </a:p>
          <a:p>
            <a:pPr indent="0" lvl="0" marL="292100" rtl="0" algn="l">
              <a:spcBef>
                <a:spcPts val="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213" name="Google Shape;213;p26"/>
          <p:cNvPicPr preferRelativeResize="0"/>
          <p:nvPr/>
        </p:nvPicPr>
        <p:blipFill>
          <a:blip r:embed="rId3">
            <a:alphaModFix/>
          </a:blip>
          <a:stretch>
            <a:fillRect/>
          </a:stretch>
        </p:blipFill>
        <p:spPr>
          <a:xfrm>
            <a:off x="0" y="1691366"/>
            <a:ext cx="9143999" cy="2379768"/>
          </a:xfrm>
          <a:prstGeom prst="rect">
            <a:avLst/>
          </a:prstGeom>
          <a:noFill/>
          <a:ln>
            <a:noFill/>
          </a:ln>
        </p:spPr>
      </p:pic>
      <p:sp>
        <p:nvSpPr>
          <p:cNvPr id="214" name="Google Shape;214;p26"/>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215" name="Google Shape;215;p26"/>
          <p:cNvSpPr/>
          <p:nvPr/>
        </p:nvSpPr>
        <p:spPr>
          <a:xfrm>
            <a:off x="221852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216" name="Google Shape;216;p26"/>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a:t>
            </a:r>
            <a:endParaRPr b="1" sz="1200">
              <a:solidFill>
                <a:schemeClr val="accent2"/>
              </a:solidFill>
              <a:latin typeface="Avenir"/>
              <a:ea typeface="Avenir"/>
              <a:cs typeface="Avenir"/>
              <a:sym typeface="Avenir"/>
            </a:endParaRPr>
          </a:p>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Modeling </a:t>
            </a:r>
            <a:endParaRPr b="1" sz="1200">
              <a:solidFill>
                <a:schemeClr val="accent2"/>
              </a:solidFill>
              <a:latin typeface="Avenir"/>
              <a:ea typeface="Avenir"/>
              <a:cs typeface="Avenir"/>
              <a:sym typeface="Avenir"/>
            </a:endParaRPr>
          </a:p>
        </p:txBody>
      </p:sp>
      <p:sp>
        <p:nvSpPr>
          <p:cNvPr id="217" name="Google Shape;217;p26"/>
          <p:cNvSpPr/>
          <p:nvPr/>
        </p:nvSpPr>
        <p:spPr>
          <a:xfrm>
            <a:off x="573177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Emotion Classification</a:t>
            </a:r>
            <a:endParaRPr b="1" sz="1200">
              <a:solidFill>
                <a:schemeClr val="lt1"/>
              </a:solidFill>
              <a:latin typeface="Avenir"/>
              <a:ea typeface="Avenir"/>
              <a:cs typeface="Avenir"/>
              <a:sym typeface="Avenir"/>
            </a:endParaRPr>
          </a:p>
        </p:txBody>
      </p:sp>
      <p:sp>
        <p:nvSpPr>
          <p:cNvPr id="218" name="Google Shape;218;p26"/>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2" name="Shape 222"/>
        <p:cNvGrpSpPr/>
        <p:nvPr/>
      </p:nvGrpSpPr>
      <p:grpSpPr>
        <a:xfrm>
          <a:off x="0" y="0"/>
          <a:ext cx="0" cy="0"/>
          <a:chOff x="0" y="0"/>
          <a:chExt cx="0" cy="0"/>
        </a:xfrm>
      </p:grpSpPr>
      <p:sp>
        <p:nvSpPr>
          <p:cNvPr id="223" name="Google Shape;223;p27"/>
          <p:cNvSpPr txBox="1"/>
          <p:nvPr>
            <p:ph type="title"/>
          </p:nvPr>
        </p:nvSpPr>
        <p:spPr>
          <a:xfrm>
            <a:off x="311700" y="24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Classification -Emotions(LSTM)</a:t>
            </a:r>
            <a:endParaRPr>
              <a:latin typeface="Bodoni"/>
              <a:ea typeface="Bodoni"/>
              <a:cs typeface="Bodoni"/>
              <a:sym typeface="Bodoni"/>
            </a:endParaRPr>
          </a:p>
        </p:txBody>
      </p:sp>
      <p:pic>
        <p:nvPicPr>
          <p:cNvPr id="224" name="Google Shape;224;p27"/>
          <p:cNvPicPr preferRelativeResize="0"/>
          <p:nvPr/>
        </p:nvPicPr>
        <p:blipFill>
          <a:blip r:embed="rId3">
            <a:alphaModFix/>
          </a:blip>
          <a:stretch>
            <a:fillRect/>
          </a:stretch>
        </p:blipFill>
        <p:spPr>
          <a:xfrm>
            <a:off x="4058725" y="901375"/>
            <a:ext cx="4364975" cy="3148500"/>
          </a:xfrm>
          <a:prstGeom prst="rect">
            <a:avLst/>
          </a:prstGeom>
          <a:noFill/>
          <a:ln>
            <a:noFill/>
          </a:ln>
        </p:spPr>
      </p:pic>
      <p:sp>
        <p:nvSpPr>
          <p:cNvPr id="225" name="Google Shape;225;p27"/>
          <p:cNvSpPr txBox="1"/>
          <p:nvPr/>
        </p:nvSpPr>
        <p:spPr>
          <a:xfrm>
            <a:off x="2601400" y="1166600"/>
            <a:ext cx="2370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'anger': 0,</a:t>
            </a:r>
            <a:endParaRPr/>
          </a:p>
          <a:p>
            <a:pPr indent="0" lvl="0" marL="0" rtl="0" algn="l">
              <a:spcBef>
                <a:spcPts val="0"/>
              </a:spcBef>
              <a:spcAft>
                <a:spcPts val="0"/>
              </a:spcAft>
              <a:buNone/>
            </a:pPr>
            <a:r>
              <a:rPr lang="en"/>
              <a:t> 'anticipation': 1,</a:t>
            </a:r>
            <a:endParaRPr/>
          </a:p>
          <a:p>
            <a:pPr indent="0" lvl="0" marL="0" rtl="0" algn="l">
              <a:spcBef>
                <a:spcPts val="0"/>
              </a:spcBef>
              <a:spcAft>
                <a:spcPts val="0"/>
              </a:spcAft>
              <a:buNone/>
            </a:pPr>
            <a:r>
              <a:rPr lang="en"/>
              <a:t> 'disgust': 2,</a:t>
            </a:r>
            <a:endParaRPr/>
          </a:p>
          <a:p>
            <a:pPr indent="0" lvl="0" marL="0" rtl="0" algn="l">
              <a:spcBef>
                <a:spcPts val="0"/>
              </a:spcBef>
              <a:spcAft>
                <a:spcPts val="0"/>
              </a:spcAft>
              <a:buNone/>
            </a:pPr>
            <a:r>
              <a:rPr lang="en"/>
              <a:t> 'fear': 3,</a:t>
            </a:r>
            <a:endParaRPr/>
          </a:p>
          <a:p>
            <a:pPr indent="0" lvl="0" marL="0" rtl="0" algn="l">
              <a:spcBef>
                <a:spcPts val="0"/>
              </a:spcBef>
              <a:spcAft>
                <a:spcPts val="0"/>
              </a:spcAft>
              <a:buNone/>
            </a:pPr>
            <a:r>
              <a:rPr lang="en"/>
              <a:t> 'joy': 4,</a:t>
            </a:r>
            <a:endParaRPr/>
          </a:p>
          <a:p>
            <a:pPr indent="0" lvl="0" marL="0" rtl="0" algn="l">
              <a:spcBef>
                <a:spcPts val="0"/>
              </a:spcBef>
              <a:spcAft>
                <a:spcPts val="0"/>
              </a:spcAft>
              <a:buNone/>
            </a:pPr>
            <a:r>
              <a:rPr lang="en"/>
              <a:t> 'negative': 5,</a:t>
            </a:r>
            <a:endParaRPr/>
          </a:p>
          <a:p>
            <a:pPr indent="0" lvl="0" marL="0" rtl="0" algn="l">
              <a:spcBef>
                <a:spcPts val="0"/>
              </a:spcBef>
              <a:spcAft>
                <a:spcPts val="0"/>
              </a:spcAft>
              <a:buNone/>
            </a:pPr>
            <a:r>
              <a:rPr lang="en"/>
              <a:t> 'positive': 6,</a:t>
            </a:r>
            <a:endParaRPr/>
          </a:p>
          <a:p>
            <a:pPr indent="0" lvl="0" marL="0" rtl="0" algn="l">
              <a:spcBef>
                <a:spcPts val="0"/>
              </a:spcBef>
              <a:spcAft>
                <a:spcPts val="0"/>
              </a:spcAft>
              <a:buNone/>
            </a:pPr>
            <a:r>
              <a:rPr lang="en"/>
              <a:t> 'sadness': 7,</a:t>
            </a:r>
            <a:endParaRPr/>
          </a:p>
          <a:p>
            <a:pPr indent="0" lvl="0" marL="0" rtl="0" algn="l">
              <a:spcBef>
                <a:spcPts val="0"/>
              </a:spcBef>
              <a:spcAft>
                <a:spcPts val="0"/>
              </a:spcAft>
              <a:buNone/>
            </a:pPr>
            <a:r>
              <a:rPr lang="en"/>
              <a:t> 'surprise': 8,</a:t>
            </a:r>
            <a:endParaRPr/>
          </a:p>
          <a:p>
            <a:pPr indent="0" lvl="0" marL="0" rtl="0" algn="l">
              <a:spcBef>
                <a:spcPts val="0"/>
              </a:spcBef>
              <a:spcAft>
                <a:spcPts val="0"/>
              </a:spcAft>
              <a:buNone/>
            </a:pPr>
            <a:r>
              <a:rPr lang="en"/>
              <a:t> 'trust': 9</a:t>
            </a:r>
            <a:r>
              <a:rPr lang="en"/>
              <a:t>}</a:t>
            </a:r>
            <a:endParaRPr>
              <a:latin typeface="Proxima Nova"/>
              <a:ea typeface="Proxima Nova"/>
              <a:cs typeface="Proxima Nova"/>
              <a:sym typeface="Proxima Nova"/>
            </a:endParaRPr>
          </a:p>
        </p:txBody>
      </p:sp>
      <p:sp>
        <p:nvSpPr>
          <p:cNvPr id="226" name="Google Shape;226;p27"/>
          <p:cNvSpPr txBox="1"/>
          <p:nvPr/>
        </p:nvSpPr>
        <p:spPr>
          <a:xfrm>
            <a:off x="1075000" y="901375"/>
            <a:ext cx="21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LSTM + Glove</a:t>
            </a:r>
            <a:endParaRPr>
              <a:latin typeface="Proxima Nova"/>
              <a:ea typeface="Proxima Nova"/>
              <a:cs typeface="Proxima Nova"/>
              <a:sym typeface="Proxima Nova"/>
            </a:endParaRPr>
          </a:p>
        </p:txBody>
      </p:sp>
      <p:sp>
        <p:nvSpPr>
          <p:cNvPr id="227" name="Google Shape;227;p27"/>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228" name="Google Shape;228;p27"/>
          <p:cNvSpPr/>
          <p:nvPr/>
        </p:nvSpPr>
        <p:spPr>
          <a:xfrm>
            <a:off x="221852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229" name="Google Shape;229;p27"/>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a:t>
            </a:r>
            <a:endParaRPr b="1" sz="1200">
              <a:solidFill>
                <a:schemeClr val="accent2"/>
              </a:solidFill>
              <a:latin typeface="Avenir"/>
              <a:ea typeface="Avenir"/>
              <a:cs typeface="Avenir"/>
              <a:sym typeface="Avenir"/>
            </a:endParaRPr>
          </a:p>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Modeling </a:t>
            </a:r>
            <a:endParaRPr b="1" sz="1200">
              <a:solidFill>
                <a:schemeClr val="accent2"/>
              </a:solidFill>
              <a:latin typeface="Avenir"/>
              <a:ea typeface="Avenir"/>
              <a:cs typeface="Avenir"/>
              <a:sym typeface="Avenir"/>
            </a:endParaRPr>
          </a:p>
        </p:txBody>
      </p:sp>
      <p:sp>
        <p:nvSpPr>
          <p:cNvPr id="230" name="Google Shape;230;p27"/>
          <p:cNvSpPr/>
          <p:nvPr/>
        </p:nvSpPr>
        <p:spPr>
          <a:xfrm>
            <a:off x="573177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Emotion Classification</a:t>
            </a:r>
            <a:endParaRPr b="1" sz="1200">
              <a:solidFill>
                <a:schemeClr val="lt1"/>
              </a:solidFill>
              <a:latin typeface="Avenir"/>
              <a:ea typeface="Avenir"/>
              <a:cs typeface="Avenir"/>
              <a:sym typeface="Avenir"/>
            </a:endParaRPr>
          </a:p>
        </p:txBody>
      </p:sp>
      <p:sp>
        <p:nvSpPr>
          <p:cNvPr id="231" name="Google Shape;231;p27"/>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5" name="Shape 235"/>
        <p:cNvGrpSpPr/>
        <p:nvPr/>
      </p:nvGrpSpPr>
      <p:grpSpPr>
        <a:xfrm>
          <a:off x="0" y="0"/>
          <a:ext cx="0" cy="0"/>
          <a:chOff x="0" y="0"/>
          <a:chExt cx="0" cy="0"/>
        </a:xfrm>
      </p:grpSpPr>
      <p:sp>
        <p:nvSpPr>
          <p:cNvPr id="236" name="Google Shape;23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Visual Exploration</a:t>
            </a:r>
            <a:endParaRPr>
              <a:latin typeface="Bodoni"/>
              <a:ea typeface="Bodoni"/>
              <a:cs typeface="Bodoni"/>
              <a:sym typeface="Bodoni"/>
            </a:endParaRPr>
          </a:p>
        </p:txBody>
      </p:sp>
      <p:sp>
        <p:nvSpPr>
          <p:cNvPr id="237" name="Google Shape;237;p28"/>
          <p:cNvSpPr txBox="1"/>
          <p:nvPr>
            <p:ph idx="1" type="body"/>
          </p:nvPr>
        </p:nvSpPr>
        <p:spPr>
          <a:xfrm>
            <a:off x="311700" y="954525"/>
            <a:ext cx="8520600" cy="1369200"/>
          </a:xfrm>
          <a:prstGeom prst="rect">
            <a:avLst/>
          </a:prstGeom>
        </p:spPr>
        <p:txBody>
          <a:bodyPr anchorCtr="0" anchor="t" bIns="91425" lIns="91425" spcFirstLastPara="1" rIns="91425" wrap="square" tIns="91425">
            <a:normAutofit fontScale="25000" lnSpcReduction="20000"/>
          </a:bodyPr>
          <a:lstStyle/>
          <a:p>
            <a:pPr indent="-381000" lvl="0" marL="457200" rtl="0" algn="l">
              <a:lnSpc>
                <a:spcPct val="100000"/>
              </a:lnSpc>
              <a:spcBef>
                <a:spcPts val="0"/>
              </a:spcBef>
              <a:spcAft>
                <a:spcPts val="0"/>
              </a:spcAft>
              <a:buSzPct val="100000"/>
              <a:buChar char="●"/>
            </a:pPr>
            <a:r>
              <a:rPr lang="en" sz="9600"/>
              <a:t>Word Cloud</a:t>
            </a:r>
            <a:endParaRPr sz="9600"/>
          </a:p>
          <a:p>
            <a:pPr indent="0" lvl="0" marL="0" rtl="0" algn="l">
              <a:lnSpc>
                <a:spcPct val="100000"/>
              </a:lnSpc>
              <a:spcBef>
                <a:spcPts val="1200"/>
              </a:spcBef>
              <a:spcAft>
                <a:spcPts val="0"/>
              </a:spcAft>
              <a:buNone/>
            </a:pPr>
            <a:r>
              <a:t/>
            </a:r>
            <a:endParaRPr sz="9600"/>
          </a:p>
          <a:p>
            <a:pPr indent="0" lvl="0" marL="0" rtl="0" algn="l">
              <a:lnSpc>
                <a:spcPct val="100000"/>
              </a:lnSpc>
              <a:spcBef>
                <a:spcPts val="1200"/>
              </a:spcBef>
              <a:spcAft>
                <a:spcPts val="0"/>
              </a:spcAft>
              <a:buNone/>
            </a:pPr>
            <a:r>
              <a:t/>
            </a:r>
            <a:endParaRPr sz="9600"/>
          </a:p>
          <a:p>
            <a:pPr indent="0" lvl="0" marL="0" rtl="0" algn="l">
              <a:lnSpc>
                <a:spcPct val="100000"/>
              </a:lnSpc>
              <a:spcBef>
                <a:spcPts val="1200"/>
              </a:spcBef>
              <a:spcAft>
                <a:spcPts val="0"/>
              </a:spcAft>
              <a:buNone/>
            </a:pPr>
            <a:r>
              <a:t/>
            </a:r>
            <a:endParaRPr sz="9600"/>
          </a:p>
          <a:p>
            <a:pPr indent="0" lvl="0" marL="0" rtl="0" algn="l">
              <a:lnSpc>
                <a:spcPct val="100000"/>
              </a:lnSpc>
              <a:spcBef>
                <a:spcPts val="1200"/>
              </a:spcBef>
              <a:spcAft>
                <a:spcPts val="0"/>
              </a:spcAft>
              <a:buNone/>
            </a:pPr>
            <a:r>
              <a:t/>
            </a:r>
            <a:endParaRPr sz="9600"/>
          </a:p>
          <a:p>
            <a:pPr indent="-381000" lvl="0" marL="457200" rtl="0" algn="l">
              <a:spcBef>
                <a:spcPts val="1200"/>
              </a:spcBef>
              <a:spcAft>
                <a:spcPts val="0"/>
              </a:spcAft>
              <a:buSzPct val="100000"/>
              <a:buChar char="●"/>
            </a:pPr>
            <a:r>
              <a:rPr lang="en" sz="9600"/>
              <a:t>Removed some words: </a:t>
            </a:r>
            <a:endParaRPr sz="9600"/>
          </a:p>
          <a:p>
            <a:pPr indent="0" lvl="0" marL="0" rtl="0" algn="l">
              <a:spcBef>
                <a:spcPts val="1200"/>
              </a:spcBef>
              <a:spcAft>
                <a:spcPts val="1200"/>
              </a:spcAft>
              <a:buNone/>
            </a:pPr>
            <a:r>
              <a:t/>
            </a:r>
            <a:endParaRPr/>
          </a:p>
        </p:txBody>
      </p:sp>
      <p:sp>
        <p:nvSpPr>
          <p:cNvPr id="238" name="Google Shape;238;p28"/>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239" name="Google Shape;239;p28"/>
          <p:cNvSpPr/>
          <p:nvPr/>
        </p:nvSpPr>
        <p:spPr>
          <a:xfrm>
            <a:off x="221852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240" name="Google Shape;240;p28"/>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a:t>
            </a:r>
            <a:endParaRPr b="1" sz="1200">
              <a:solidFill>
                <a:schemeClr val="accent2"/>
              </a:solidFill>
              <a:latin typeface="Avenir"/>
              <a:ea typeface="Avenir"/>
              <a:cs typeface="Avenir"/>
              <a:sym typeface="Avenir"/>
            </a:endParaRPr>
          </a:p>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Modeling </a:t>
            </a:r>
            <a:endParaRPr b="1" sz="1200">
              <a:solidFill>
                <a:schemeClr val="accent2"/>
              </a:solidFill>
              <a:latin typeface="Avenir"/>
              <a:ea typeface="Avenir"/>
              <a:cs typeface="Avenir"/>
              <a:sym typeface="Avenir"/>
            </a:endParaRPr>
          </a:p>
        </p:txBody>
      </p:sp>
      <p:sp>
        <p:nvSpPr>
          <p:cNvPr id="241" name="Google Shape;241;p28"/>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242" name="Google Shape;242;p28"/>
          <p:cNvSpPr/>
          <p:nvPr/>
        </p:nvSpPr>
        <p:spPr>
          <a:xfrm>
            <a:off x="7488400"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Visual Data Exploration </a:t>
            </a:r>
            <a:endParaRPr b="1" sz="1200">
              <a:solidFill>
                <a:schemeClr val="lt1"/>
              </a:solidFill>
              <a:latin typeface="Avenir"/>
              <a:ea typeface="Avenir"/>
              <a:cs typeface="Avenir"/>
              <a:sym typeface="Avenir"/>
            </a:endParaRPr>
          </a:p>
        </p:txBody>
      </p:sp>
      <p:pic>
        <p:nvPicPr>
          <p:cNvPr id="243" name="Google Shape;243;p28"/>
          <p:cNvPicPr preferRelativeResize="0"/>
          <p:nvPr/>
        </p:nvPicPr>
        <p:blipFill>
          <a:blip r:embed="rId3">
            <a:alphaModFix/>
          </a:blip>
          <a:stretch>
            <a:fillRect/>
          </a:stretch>
        </p:blipFill>
        <p:spPr>
          <a:xfrm>
            <a:off x="547425" y="3677025"/>
            <a:ext cx="8352798" cy="572700"/>
          </a:xfrm>
          <a:prstGeom prst="rect">
            <a:avLst/>
          </a:prstGeom>
          <a:noFill/>
          <a:ln>
            <a:noFill/>
          </a:ln>
        </p:spPr>
      </p:pic>
      <p:pic>
        <p:nvPicPr>
          <p:cNvPr id="244" name="Google Shape;244;p28"/>
          <p:cNvPicPr preferRelativeResize="0"/>
          <p:nvPr/>
        </p:nvPicPr>
        <p:blipFill>
          <a:blip r:embed="rId4">
            <a:alphaModFix/>
          </a:blip>
          <a:stretch>
            <a:fillRect/>
          </a:stretch>
        </p:blipFill>
        <p:spPr>
          <a:xfrm>
            <a:off x="2471563" y="1421350"/>
            <a:ext cx="3324225" cy="172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48" name="Shape 248"/>
        <p:cNvGrpSpPr/>
        <p:nvPr/>
      </p:nvGrpSpPr>
      <p:grpSpPr>
        <a:xfrm>
          <a:off x="0" y="0"/>
          <a:ext cx="0" cy="0"/>
          <a:chOff x="0" y="0"/>
          <a:chExt cx="0" cy="0"/>
        </a:xfrm>
      </p:grpSpPr>
      <p:sp>
        <p:nvSpPr>
          <p:cNvPr id="249" name="Google Shape;24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Word Cloud - a few example</a:t>
            </a:r>
            <a:endParaRPr>
              <a:latin typeface="Bodoni"/>
              <a:ea typeface="Bodoni"/>
              <a:cs typeface="Bodoni"/>
              <a:sym typeface="Bodoni"/>
            </a:endParaRPr>
          </a:p>
        </p:txBody>
      </p:sp>
      <p:pic>
        <p:nvPicPr>
          <p:cNvPr id="250" name="Google Shape;250;p29"/>
          <p:cNvPicPr preferRelativeResize="0"/>
          <p:nvPr/>
        </p:nvPicPr>
        <p:blipFill>
          <a:blip r:embed="rId3">
            <a:alphaModFix/>
          </a:blip>
          <a:stretch>
            <a:fillRect/>
          </a:stretch>
        </p:blipFill>
        <p:spPr>
          <a:xfrm>
            <a:off x="130976" y="1258350"/>
            <a:ext cx="2868924" cy="1547575"/>
          </a:xfrm>
          <a:prstGeom prst="rect">
            <a:avLst/>
          </a:prstGeom>
          <a:noFill/>
          <a:ln>
            <a:noFill/>
          </a:ln>
        </p:spPr>
      </p:pic>
      <p:pic>
        <p:nvPicPr>
          <p:cNvPr id="251" name="Google Shape;251;p29"/>
          <p:cNvPicPr preferRelativeResize="0"/>
          <p:nvPr/>
        </p:nvPicPr>
        <p:blipFill>
          <a:blip r:embed="rId4">
            <a:alphaModFix/>
          </a:blip>
          <a:stretch>
            <a:fillRect/>
          </a:stretch>
        </p:blipFill>
        <p:spPr>
          <a:xfrm>
            <a:off x="6177046" y="1281737"/>
            <a:ext cx="2935892" cy="1522626"/>
          </a:xfrm>
          <a:prstGeom prst="rect">
            <a:avLst/>
          </a:prstGeom>
          <a:noFill/>
          <a:ln>
            <a:noFill/>
          </a:ln>
        </p:spPr>
      </p:pic>
      <p:pic>
        <p:nvPicPr>
          <p:cNvPr id="252" name="Google Shape;252;p29"/>
          <p:cNvPicPr preferRelativeResize="0"/>
          <p:nvPr/>
        </p:nvPicPr>
        <p:blipFill>
          <a:blip r:embed="rId5">
            <a:alphaModFix/>
          </a:blip>
          <a:stretch>
            <a:fillRect/>
          </a:stretch>
        </p:blipFill>
        <p:spPr>
          <a:xfrm>
            <a:off x="127775" y="3238600"/>
            <a:ext cx="2910825" cy="1509621"/>
          </a:xfrm>
          <a:prstGeom prst="rect">
            <a:avLst/>
          </a:prstGeom>
          <a:noFill/>
          <a:ln>
            <a:noFill/>
          </a:ln>
        </p:spPr>
      </p:pic>
      <p:pic>
        <p:nvPicPr>
          <p:cNvPr id="253" name="Google Shape;253;p29"/>
          <p:cNvPicPr preferRelativeResize="0"/>
          <p:nvPr/>
        </p:nvPicPr>
        <p:blipFill>
          <a:blip r:embed="rId6">
            <a:alphaModFix/>
          </a:blip>
          <a:stretch>
            <a:fillRect/>
          </a:stretch>
        </p:blipFill>
        <p:spPr>
          <a:xfrm>
            <a:off x="3158675" y="3238600"/>
            <a:ext cx="2910825" cy="1509631"/>
          </a:xfrm>
          <a:prstGeom prst="rect">
            <a:avLst/>
          </a:prstGeom>
          <a:noFill/>
          <a:ln>
            <a:noFill/>
          </a:ln>
        </p:spPr>
      </p:pic>
      <p:pic>
        <p:nvPicPr>
          <p:cNvPr id="254" name="Google Shape;254;p29"/>
          <p:cNvPicPr preferRelativeResize="0"/>
          <p:nvPr/>
        </p:nvPicPr>
        <p:blipFill>
          <a:blip r:embed="rId7">
            <a:alphaModFix/>
          </a:blip>
          <a:stretch>
            <a:fillRect/>
          </a:stretch>
        </p:blipFill>
        <p:spPr>
          <a:xfrm>
            <a:off x="3146137" y="1281737"/>
            <a:ext cx="2935900" cy="1522629"/>
          </a:xfrm>
          <a:prstGeom prst="rect">
            <a:avLst/>
          </a:prstGeom>
          <a:noFill/>
          <a:ln>
            <a:noFill/>
          </a:ln>
        </p:spPr>
      </p:pic>
      <p:pic>
        <p:nvPicPr>
          <p:cNvPr id="255" name="Google Shape;255;p29"/>
          <p:cNvPicPr preferRelativeResize="0"/>
          <p:nvPr/>
        </p:nvPicPr>
        <p:blipFill>
          <a:blip r:embed="rId8">
            <a:alphaModFix/>
          </a:blip>
          <a:stretch>
            <a:fillRect/>
          </a:stretch>
        </p:blipFill>
        <p:spPr>
          <a:xfrm>
            <a:off x="6189575" y="3238600"/>
            <a:ext cx="2910825" cy="1509633"/>
          </a:xfrm>
          <a:prstGeom prst="rect">
            <a:avLst/>
          </a:prstGeom>
          <a:noFill/>
          <a:ln>
            <a:noFill/>
          </a:ln>
        </p:spPr>
      </p:pic>
      <p:sp>
        <p:nvSpPr>
          <p:cNvPr id="256" name="Google Shape;256;p29"/>
          <p:cNvSpPr txBox="1"/>
          <p:nvPr/>
        </p:nvSpPr>
        <p:spPr>
          <a:xfrm>
            <a:off x="1231688" y="2804375"/>
            <a:ext cx="6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anger</a:t>
            </a:r>
            <a:endParaRPr>
              <a:latin typeface="Proxima Nova"/>
              <a:ea typeface="Proxima Nova"/>
              <a:cs typeface="Proxima Nova"/>
              <a:sym typeface="Proxima Nova"/>
            </a:endParaRPr>
          </a:p>
        </p:txBody>
      </p:sp>
      <p:sp>
        <p:nvSpPr>
          <p:cNvPr id="257" name="Google Shape;257;p29"/>
          <p:cNvSpPr txBox="1"/>
          <p:nvPr/>
        </p:nvSpPr>
        <p:spPr>
          <a:xfrm>
            <a:off x="4157700" y="2804375"/>
            <a:ext cx="8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positive</a:t>
            </a:r>
            <a:endParaRPr>
              <a:latin typeface="Proxima Nova"/>
              <a:ea typeface="Proxima Nova"/>
              <a:cs typeface="Proxima Nova"/>
              <a:sym typeface="Proxima Nova"/>
            </a:endParaRPr>
          </a:p>
        </p:txBody>
      </p:sp>
      <p:sp>
        <p:nvSpPr>
          <p:cNvPr id="258" name="Google Shape;258;p29"/>
          <p:cNvSpPr txBox="1"/>
          <p:nvPr/>
        </p:nvSpPr>
        <p:spPr>
          <a:xfrm>
            <a:off x="7244800" y="2804375"/>
            <a:ext cx="8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negative</a:t>
            </a:r>
            <a:endParaRPr>
              <a:latin typeface="Proxima Nova"/>
              <a:ea typeface="Proxima Nova"/>
              <a:cs typeface="Proxima Nova"/>
              <a:sym typeface="Proxima Nova"/>
            </a:endParaRPr>
          </a:p>
        </p:txBody>
      </p:sp>
      <p:sp>
        <p:nvSpPr>
          <p:cNvPr id="259" name="Google Shape;259;p29"/>
          <p:cNvSpPr txBox="1"/>
          <p:nvPr/>
        </p:nvSpPr>
        <p:spPr>
          <a:xfrm>
            <a:off x="1335200" y="4684225"/>
            <a:ext cx="4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joy</a:t>
            </a:r>
            <a:endParaRPr>
              <a:latin typeface="Proxima Nova"/>
              <a:ea typeface="Proxima Nova"/>
              <a:cs typeface="Proxima Nova"/>
              <a:sym typeface="Proxima Nova"/>
            </a:endParaRPr>
          </a:p>
        </p:txBody>
      </p:sp>
      <p:sp>
        <p:nvSpPr>
          <p:cNvPr id="260" name="Google Shape;260;p29"/>
          <p:cNvSpPr txBox="1"/>
          <p:nvPr/>
        </p:nvSpPr>
        <p:spPr>
          <a:xfrm>
            <a:off x="4224525" y="4684225"/>
            <a:ext cx="8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sadness</a:t>
            </a:r>
            <a:endParaRPr>
              <a:latin typeface="Proxima Nova"/>
              <a:ea typeface="Proxima Nova"/>
              <a:cs typeface="Proxima Nova"/>
              <a:sym typeface="Proxima Nova"/>
            </a:endParaRPr>
          </a:p>
        </p:txBody>
      </p:sp>
      <p:sp>
        <p:nvSpPr>
          <p:cNvPr id="261" name="Google Shape;261;p29"/>
          <p:cNvSpPr txBox="1"/>
          <p:nvPr/>
        </p:nvSpPr>
        <p:spPr>
          <a:xfrm>
            <a:off x="7162525" y="4684225"/>
            <a:ext cx="1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anticipation</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65" name="Shape 265"/>
        <p:cNvGrpSpPr/>
        <p:nvPr/>
      </p:nvGrpSpPr>
      <p:grpSpPr>
        <a:xfrm>
          <a:off x="0" y="0"/>
          <a:ext cx="0" cy="0"/>
          <a:chOff x="0" y="0"/>
          <a:chExt cx="0" cy="0"/>
        </a:xfrm>
      </p:grpSpPr>
      <p:sp>
        <p:nvSpPr>
          <p:cNvPr id="266" name="Google Shape;266;p30"/>
          <p:cNvSpPr txBox="1"/>
          <p:nvPr>
            <p:ph idx="4294967295"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300">
                <a:latin typeface="Bodoni"/>
                <a:ea typeface="Bodoni"/>
                <a:cs typeface="Bodoni"/>
                <a:sym typeface="Bodoni"/>
              </a:rPr>
              <a:t>Q&amp;A</a:t>
            </a:r>
            <a:endParaRPr b="1" sz="4300">
              <a:latin typeface="Bodoni"/>
              <a:ea typeface="Bodoni"/>
              <a:cs typeface="Bodoni"/>
              <a:sym typeface="Bodon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70" name="Shape 270"/>
        <p:cNvGrpSpPr/>
        <p:nvPr/>
      </p:nvGrpSpPr>
      <p:grpSpPr>
        <a:xfrm>
          <a:off x="0" y="0"/>
          <a:ext cx="0" cy="0"/>
          <a:chOff x="0" y="0"/>
          <a:chExt cx="0" cy="0"/>
        </a:xfrm>
      </p:grpSpPr>
      <p:sp>
        <p:nvSpPr>
          <p:cNvPr id="271" name="Google Shape;271;p31"/>
          <p:cNvSpPr txBox="1"/>
          <p:nvPr>
            <p:ph idx="4294967295"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300">
                <a:latin typeface="Bodoni"/>
                <a:ea typeface="Bodoni"/>
                <a:cs typeface="Bodoni"/>
                <a:sym typeface="Bodoni"/>
              </a:rPr>
              <a:t>Thanks for listening!</a:t>
            </a:r>
            <a:endParaRPr b="1" sz="4300">
              <a:latin typeface="Bodoni"/>
              <a:ea typeface="Bodoni"/>
              <a:cs typeface="Bodoni"/>
              <a:sym typeface="Bodon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1" name="Shape 61"/>
        <p:cNvGrpSpPr/>
        <p:nvPr/>
      </p:nvGrpSpPr>
      <p:grpSpPr>
        <a:xfrm>
          <a:off x="0" y="0"/>
          <a:ext cx="0" cy="0"/>
          <a:chOff x="0" y="0"/>
          <a:chExt cx="0" cy="0"/>
        </a:xfrm>
      </p:grpSpPr>
      <p:pic>
        <p:nvPicPr>
          <p:cNvPr descr="New York Times Depicts Total Covid Death Toll on Front Page - The New York  Times" id="62" name="Google Shape;62;p14"/>
          <p:cNvPicPr preferRelativeResize="0"/>
          <p:nvPr/>
        </p:nvPicPr>
        <p:blipFill>
          <a:blip r:embed="rId3">
            <a:alphaModFix/>
          </a:blip>
          <a:stretch>
            <a:fillRect/>
          </a:stretch>
        </p:blipFill>
        <p:spPr>
          <a:xfrm>
            <a:off x="171700" y="724800"/>
            <a:ext cx="6040601" cy="3397850"/>
          </a:xfrm>
          <a:prstGeom prst="rect">
            <a:avLst/>
          </a:prstGeom>
          <a:noFill/>
          <a:ln>
            <a:noFill/>
          </a:ln>
        </p:spPr>
      </p:pic>
      <p:sp>
        <p:nvSpPr>
          <p:cNvPr id="63" name="Google Shape;63;p14"/>
          <p:cNvSpPr txBox="1"/>
          <p:nvPr>
            <p:ph idx="4294967295" type="title"/>
          </p:nvPr>
        </p:nvSpPr>
        <p:spPr>
          <a:xfrm>
            <a:off x="311700" y="15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Bodoni"/>
                <a:ea typeface="Bodoni"/>
                <a:cs typeface="Bodoni"/>
                <a:sym typeface="Bodoni"/>
              </a:rPr>
              <a:t>Background</a:t>
            </a:r>
            <a:endParaRPr b="1">
              <a:latin typeface="Bodoni"/>
              <a:ea typeface="Bodoni"/>
              <a:cs typeface="Bodoni"/>
              <a:sym typeface="Bodoni"/>
            </a:endParaRPr>
          </a:p>
        </p:txBody>
      </p:sp>
      <p:pic>
        <p:nvPicPr>
          <p:cNvPr descr="China Adopted a Whole-of-Government Approach and Full Social Mobilisation  in Curbing the Spread of Coronavirus" id="64" name="Google Shape;64;p14"/>
          <p:cNvPicPr preferRelativeResize="0"/>
          <p:nvPr/>
        </p:nvPicPr>
        <p:blipFill rotWithShape="1">
          <a:blip r:embed="rId4">
            <a:alphaModFix/>
          </a:blip>
          <a:srcRect b="51860" l="0" r="0" t="0"/>
          <a:stretch/>
        </p:blipFill>
        <p:spPr>
          <a:xfrm>
            <a:off x="1603713" y="1766875"/>
            <a:ext cx="3176575" cy="1994575"/>
          </a:xfrm>
          <a:prstGeom prst="rect">
            <a:avLst/>
          </a:prstGeom>
          <a:noFill/>
          <a:ln>
            <a:noFill/>
          </a:ln>
        </p:spPr>
      </p:pic>
      <p:pic>
        <p:nvPicPr>
          <p:cNvPr descr="Coronavirus LIVE: India records first death due to virus after 76-year-old  man dies in Karnataka" id="65" name="Google Shape;65;p14"/>
          <p:cNvPicPr preferRelativeResize="0"/>
          <p:nvPr/>
        </p:nvPicPr>
        <p:blipFill rotWithShape="1">
          <a:blip r:embed="rId5">
            <a:alphaModFix/>
          </a:blip>
          <a:srcRect b="44024" l="0" r="0" t="0"/>
          <a:stretch/>
        </p:blipFill>
        <p:spPr>
          <a:xfrm>
            <a:off x="171688" y="3581325"/>
            <a:ext cx="3571875" cy="1562175"/>
          </a:xfrm>
          <a:prstGeom prst="rect">
            <a:avLst/>
          </a:prstGeom>
          <a:noFill/>
          <a:ln>
            <a:noFill/>
          </a:ln>
        </p:spPr>
      </p:pic>
      <p:pic>
        <p:nvPicPr>
          <p:cNvPr descr="Vaccine news heralds swift return to the seas in 2021 | Mundy Cruising" id="66" name="Google Shape;66;p14"/>
          <p:cNvPicPr preferRelativeResize="0"/>
          <p:nvPr/>
        </p:nvPicPr>
        <p:blipFill>
          <a:blip r:embed="rId6">
            <a:alphaModFix/>
          </a:blip>
          <a:stretch>
            <a:fillRect/>
          </a:stretch>
        </p:blipFill>
        <p:spPr>
          <a:xfrm rot="880793">
            <a:off x="4447399" y="1670672"/>
            <a:ext cx="5979602" cy="33811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0" name="Shape 70"/>
        <p:cNvGrpSpPr/>
        <p:nvPr/>
      </p:nvGrpSpPr>
      <p:grpSpPr>
        <a:xfrm>
          <a:off x="0" y="0"/>
          <a:ext cx="0" cy="0"/>
          <a:chOff x="0" y="0"/>
          <a:chExt cx="0" cy="0"/>
        </a:xfrm>
      </p:grpSpPr>
      <p:sp>
        <p:nvSpPr>
          <p:cNvPr id="71" name="Google Shape;71;p15"/>
          <p:cNvSpPr/>
          <p:nvPr/>
        </p:nvSpPr>
        <p:spPr>
          <a:xfrm>
            <a:off x="438700" y="3464100"/>
            <a:ext cx="1414500" cy="1059900"/>
          </a:xfrm>
          <a:prstGeom prst="rect">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Tweet Preprocessing</a:t>
            </a:r>
            <a:endParaRPr b="1" sz="1200">
              <a:solidFill>
                <a:schemeClr val="lt1"/>
              </a:solidFill>
              <a:latin typeface="Avenir"/>
              <a:ea typeface="Avenir"/>
              <a:cs typeface="Avenir"/>
              <a:sym typeface="Avenir"/>
            </a:endParaRPr>
          </a:p>
        </p:txBody>
      </p:sp>
      <p:sp>
        <p:nvSpPr>
          <p:cNvPr id="72" name="Google Shape;72;p15"/>
          <p:cNvSpPr/>
          <p:nvPr/>
        </p:nvSpPr>
        <p:spPr>
          <a:xfrm>
            <a:off x="2096000" y="3464100"/>
            <a:ext cx="1391700" cy="1059900"/>
          </a:xfrm>
          <a:prstGeom prst="rect">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Sentiment Analysis</a:t>
            </a:r>
            <a:endParaRPr b="1" sz="1200">
              <a:solidFill>
                <a:schemeClr val="lt1"/>
              </a:solidFill>
              <a:latin typeface="Avenir"/>
              <a:ea typeface="Avenir"/>
              <a:cs typeface="Avenir"/>
              <a:sym typeface="Avenir"/>
            </a:endParaRPr>
          </a:p>
        </p:txBody>
      </p:sp>
      <p:sp>
        <p:nvSpPr>
          <p:cNvPr id="73" name="Google Shape;73;p15"/>
          <p:cNvSpPr/>
          <p:nvPr/>
        </p:nvSpPr>
        <p:spPr>
          <a:xfrm>
            <a:off x="3730500" y="3464100"/>
            <a:ext cx="1351800" cy="1059900"/>
          </a:xfrm>
          <a:prstGeom prst="rect">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LDA Topic Modeling </a:t>
            </a:r>
            <a:endParaRPr b="1" sz="1200">
              <a:solidFill>
                <a:schemeClr val="lt1"/>
              </a:solidFill>
              <a:latin typeface="Avenir"/>
              <a:ea typeface="Avenir"/>
              <a:cs typeface="Avenir"/>
              <a:sym typeface="Avenir"/>
            </a:endParaRPr>
          </a:p>
        </p:txBody>
      </p:sp>
      <p:sp>
        <p:nvSpPr>
          <p:cNvPr id="74" name="Google Shape;74;p15"/>
          <p:cNvSpPr/>
          <p:nvPr/>
        </p:nvSpPr>
        <p:spPr>
          <a:xfrm>
            <a:off x="5325100" y="3464100"/>
            <a:ext cx="1519800" cy="1059900"/>
          </a:xfrm>
          <a:prstGeom prst="rect">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Emotion Classification</a:t>
            </a:r>
            <a:endParaRPr b="1" sz="1200">
              <a:solidFill>
                <a:schemeClr val="lt1"/>
              </a:solidFill>
              <a:latin typeface="Avenir"/>
              <a:ea typeface="Avenir"/>
              <a:cs typeface="Avenir"/>
              <a:sym typeface="Avenir"/>
            </a:endParaRPr>
          </a:p>
        </p:txBody>
      </p:sp>
      <p:sp>
        <p:nvSpPr>
          <p:cNvPr id="75" name="Google Shape;75;p15"/>
          <p:cNvSpPr/>
          <p:nvPr/>
        </p:nvSpPr>
        <p:spPr>
          <a:xfrm>
            <a:off x="7087700" y="3464100"/>
            <a:ext cx="1617600" cy="1059900"/>
          </a:xfrm>
          <a:prstGeom prst="rect">
            <a:avLst/>
          </a:prstGeom>
          <a:solidFill>
            <a:schemeClr val="accent5"/>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Visual Data Exploration </a:t>
            </a:r>
            <a:endParaRPr b="1" sz="1200">
              <a:solidFill>
                <a:schemeClr val="lt1"/>
              </a:solidFill>
              <a:latin typeface="Avenir"/>
              <a:ea typeface="Avenir"/>
              <a:cs typeface="Avenir"/>
              <a:sym typeface="Avenir"/>
            </a:endParaRPr>
          </a:p>
        </p:txBody>
      </p:sp>
      <p:sp>
        <p:nvSpPr>
          <p:cNvPr id="76" name="Google Shape;76;p15"/>
          <p:cNvSpPr txBox="1"/>
          <p:nvPr>
            <p:ph type="title"/>
          </p:nvPr>
        </p:nvSpPr>
        <p:spPr>
          <a:xfrm>
            <a:off x="311700" y="228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Bodoni"/>
                <a:ea typeface="Bodoni"/>
                <a:cs typeface="Bodoni"/>
                <a:sym typeface="Bodoni"/>
              </a:rPr>
              <a:t>Hypothesis</a:t>
            </a:r>
            <a:endParaRPr b="1">
              <a:latin typeface="Bodoni"/>
              <a:ea typeface="Bodoni"/>
              <a:cs typeface="Bodoni"/>
              <a:sym typeface="Bodoni"/>
            </a:endParaRPr>
          </a:p>
        </p:txBody>
      </p:sp>
      <p:sp>
        <p:nvSpPr>
          <p:cNvPr id="77" name="Google Shape;77;p15"/>
          <p:cNvSpPr txBox="1"/>
          <p:nvPr/>
        </p:nvSpPr>
        <p:spPr>
          <a:xfrm>
            <a:off x="654750" y="1027525"/>
            <a:ext cx="7834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venir"/>
                <a:ea typeface="Avenir"/>
                <a:cs typeface="Avenir"/>
                <a:sym typeface="Avenir"/>
              </a:rPr>
              <a:t>H0: There is no association between people’s attitudes towards COVID-19 </a:t>
            </a:r>
            <a:r>
              <a:rPr lang="en" sz="2000">
                <a:latin typeface="Avenir"/>
                <a:ea typeface="Avenir"/>
                <a:cs typeface="Avenir"/>
                <a:sym typeface="Avenir"/>
              </a:rPr>
              <a:t>vaccines</a:t>
            </a:r>
            <a:r>
              <a:rPr lang="en" sz="2000">
                <a:latin typeface="Avenir"/>
                <a:ea typeface="Avenir"/>
                <a:cs typeface="Avenir"/>
                <a:sym typeface="Avenir"/>
              </a:rPr>
              <a:t> and time.</a:t>
            </a:r>
            <a:endParaRPr sz="2000">
              <a:latin typeface="Avenir"/>
              <a:ea typeface="Avenir"/>
              <a:cs typeface="Avenir"/>
              <a:sym typeface="Avenir"/>
            </a:endParaRPr>
          </a:p>
          <a:p>
            <a:pPr indent="0" lvl="0" marL="0" rtl="0" algn="l">
              <a:spcBef>
                <a:spcPts val="0"/>
              </a:spcBef>
              <a:spcAft>
                <a:spcPts val="0"/>
              </a:spcAft>
              <a:buNone/>
            </a:pPr>
            <a:r>
              <a:t/>
            </a:r>
            <a:endParaRPr sz="2000">
              <a:latin typeface="Avenir"/>
              <a:ea typeface="Avenir"/>
              <a:cs typeface="Avenir"/>
              <a:sym typeface="Avenir"/>
            </a:endParaRPr>
          </a:p>
          <a:p>
            <a:pPr indent="0" lvl="0" marL="0" rtl="0" algn="l">
              <a:spcBef>
                <a:spcPts val="0"/>
              </a:spcBef>
              <a:spcAft>
                <a:spcPts val="0"/>
              </a:spcAft>
              <a:buNone/>
            </a:pPr>
            <a:r>
              <a:rPr lang="en" sz="2000">
                <a:latin typeface="Avenir"/>
                <a:ea typeface="Avenir"/>
                <a:cs typeface="Avenir"/>
                <a:sym typeface="Avenir"/>
              </a:rPr>
              <a:t>H1: There is an association between p</a:t>
            </a:r>
            <a:r>
              <a:rPr lang="en" sz="2000">
                <a:latin typeface="Avenir"/>
                <a:ea typeface="Avenir"/>
                <a:cs typeface="Avenir"/>
                <a:sym typeface="Avenir"/>
              </a:rPr>
              <a:t>eople’s attitudes towards COVID-19 vaccines and time.</a:t>
            </a:r>
            <a:endParaRPr sz="19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195250" y="20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Data Cleaning </a:t>
            </a:r>
            <a:endParaRPr>
              <a:latin typeface="Bodoni"/>
              <a:ea typeface="Bodoni"/>
              <a:cs typeface="Bodoni"/>
              <a:sym typeface="Bodoni"/>
            </a:endParaRPr>
          </a:p>
        </p:txBody>
      </p:sp>
      <p:pic>
        <p:nvPicPr>
          <p:cNvPr id="83" name="Google Shape;83;p16"/>
          <p:cNvPicPr preferRelativeResize="0"/>
          <p:nvPr/>
        </p:nvPicPr>
        <p:blipFill rotWithShape="1">
          <a:blip r:embed="rId3">
            <a:alphaModFix/>
          </a:blip>
          <a:srcRect b="5892" l="0" r="0" t="5892"/>
          <a:stretch/>
        </p:blipFill>
        <p:spPr>
          <a:xfrm>
            <a:off x="3246400" y="957925"/>
            <a:ext cx="5810275" cy="1342100"/>
          </a:xfrm>
          <a:prstGeom prst="rect">
            <a:avLst/>
          </a:prstGeom>
          <a:noFill/>
          <a:ln>
            <a:noFill/>
          </a:ln>
        </p:spPr>
      </p:pic>
      <p:sp>
        <p:nvSpPr>
          <p:cNvPr id="84" name="Google Shape;84;p16"/>
          <p:cNvSpPr txBox="1"/>
          <p:nvPr/>
        </p:nvSpPr>
        <p:spPr>
          <a:xfrm>
            <a:off x="3844900" y="3075625"/>
            <a:ext cx="16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Dataset: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Kaggle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67834 obs.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85" name="Google Shape;85;p16"/>
          <p:cNvPicPr preferRelativeResize="0"/>
          <p:nvPr/>
        </p:nvPicPr>
        <p:blipFill>
          <a:blip r:embed="rId4">
            <a:alphaModFix/>
          </a:blip>
          <a:stretch>
            <a:fillRect/>
          </a:stretch>
        </p:blipFill>
        <p:spPr>
          <a:xfrm>
            <a:off x="146725" y="1077287"/>
            <a:ext cx="3523419" cy="2988926"/>
          </a:xfrm>
          <a:prstGeom prst="rect">
            <a:avLst/>
          </a:prstGeom>
          <a:noFill/>
          <a:ln>
            <a:noFill/>
          </a:ln>
        </p:spPr>
      </p:pic>
      <p:sp>
        <p:nvSpPr>
          <p:cNvPr id="86" name="Google Shape;86;p16"/>
          <p:cNvSpPr/>
          <p:nvPr/>
        </p:nvSpPr>
        <p:spPr>
          <a:xfrm>
            <a:off x="461900" y="4260325"/>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Tweet Preprocessing</a:t>
            </a:r>
            <a:endParaRPr b="1" sz="1200">
              <a:solidFill>
                <a:schemeClr val="lt1"/>
              </a:solidFill>
              <a:latin typeface="Avenir"/>
              <a:ea typeface="Avenir"/>
              <a:cs typeface="Avenir"/>
              <a:sym typeface="Avenir"/>
            </a:endParaRPr>
          </a:p>
        </p:txBody>
      </p:sp>
      <p:sp>
        <p:nvSpPr>
          <p:cNvPr id="87" name="Google Shape;87;p16"/>
          <p:cNvSpPr/>
          <p:nvPr/>
        </p:nvSpPr>
        <p:spPr>
          <a:xfrm>
            <a:off x="2218525" y="4260325"/>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Sentiment Analysis</a:t>
            </a:r>
            <a:endParaRPr b="1" sz="1200">
              <a:solidFill>
                <a:schemeClr val="accent2"/>
              </a:solidFill>
              <a:latin typeface="Avenir"/>
              <a:ea typeface="Avenir"/>
              <a:cs typeface="Avenir"/>
              <a:sym typeface="Avenir"/>
            </a:endParaRPr>
          </a:p>
        </p:txBody>
      </p:sp>
      <p:sp>
        <p:nvSpPr>
          <p:cNvPr id="88" name="Google Shape;88;p16"/>
          <p:cNvSpPr/>
          <p:nvPr/>
        </p:nvSpPr>
        <p:spPr>
          <a:xfrm>
            <a:off x="3975150" y="4260325"/>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 Modeling </a:t>
            </a:r>
            <a:endParaRPr b="1" sz="1200">
              <a:solidFill>
                <a:schemeClr val="accent2"/>
              </a:solidFill>
              <a:latin typeface="Avenir"/>
              <a:ea typeface="Avenir"/>
              <a:cs typeface="Avenir"/>
              <a:sym typeface="Avenir"/>
            </a:endParaRPr>
          </a:p>
        </p:txBody>
      </p:sp>
      <p:sp>
        <p:nvSpPr>
          <p:cNvPr id="89" name="Google Shape;89;p16"/>
          <p:cNvSpPr/>
          <p:nvPr/>
        </p:nvSpPr>
        <p:spPr>
          <a:xfrm>
            <a:off x="5731775" y="4260325"/>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90" name="Google Shape;90;p16"/>
          <p:cNvSpPr/>
          <p:nvPr/>
        </p:nvSpPr>
        <p:spPr>
          <a:xfrm>
            <a:off x="7488400" y="4260325"/>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Sentiment Analysis -Emotions</a:t>
            </a:r>
            <a:endParaRPr>
              <a:latin typeface="Bodoni"/>
              <a:ea typeface="Bodoni"/>
              <a:cs typeface="Bodoni"/>
              <a:sym typeface="Bodoni"/>
            </a:endParaRPr>
          </a:p>
        </p:txBody>
      </p:sp>
      <p:pic>
        <p:nvPicPr>
          <p:cNvPr id="96" name="Google Shape;96;p17"/>
          <p:cNvPicPr preferRelativeResize="0"/>
          <p:nvPr/>
        </p:nvPicPr>
        <p:blipFill>
          <a:blip r:embed="rId3">
            <a:alphaModFix/>
          </a:blip>
          <a:stretch>
            <a:fillRect/>
          </a:stretch>
        </p:blipFill>
        <p:spPr>
          <a:xfrm>
            <a:off x="4713700" y="489625"/>
            <a:ext cx="4217174" cy="3820974"/>
          </a:xfrm>
          <a:prstGeom prst="rect">
            <a:avLst/>
          </a:prstGeom>
          <a:noFill/>
          <a:ln>
            <a:noFill/>
          </a:ln>
        </p:spPr>
      </p:pic>
      <p:sp>
        <p:nvSpPr>
          <p:cNvPr id="97" name="Google Shape;97;p17"/>
          <p:cNvSpPr txBox="1"/>
          <p:nvPr/>
        </p:nvSpPr>
        <p:spPr>
          <a:xfrm>
            <a:off x="503950" y="1101425"/>
            <a:ext cx="1610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National Research Council Canada (NRC) </a:t>
            </a:r>
            <a:r>
              <a:rPr lang="en"/>
              <a:t>Emotion Lexicon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 name="Google Shape;98;p17"/>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99" name="Google Shape;99;p17"/>
          <p:cNvSpPr/>
          <p:nvPr/>
        </p:nvSpPr>
        <p:spPr>
          <a:xfrm>
            <a:off x="221852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Sentiment Analysis</a:t>
            </a:r>
            <a:endParaRPr b="1" sz="1200">
              <a:solidFill>
                <a:schemeClr val="lt1"/>
              </a:solidFill>
              <a:latin typeface="Avenir"/>
              <a:ea typeface="Avenir"/>
              <a:cs typeface="Avenir"/>
              <a:sym typeface="Avenir"/>
            </a:endParaRPr>
          </a:p>
        </p:txBody>
      </p:sp>
      <p:sp>
        <p:nvSpPr>
          <p:cNvPr id="100" name="Google Shape;100;p17"/>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 Modeling </a:t>
            </a:r>
            <a:endParaRPr b="1" sz="1200">
              <a:solidFill>
                <a:schemeClr val="accent2"/>
              </a:solidFill>
              <a:latin typeface="Avenir"/>
              <a:ea typeface="Avenir"/>
              <a:cs typeface="Avenir"/>
              <a:sym typeface="Avenir"/>
            </a:endParaRPr>
          </a:p>
        </p:txBody>
      </p:sp>
      <p:sp>
        <p:nvSpPr>
          <p:cNvPr id="101" name="Google Shape;101;p17"/>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02" name="Google Shape;102;p17"/>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Sentiment Analysis-Vader Scores (Positive Attitude)</a:t>
            </a:r>
            <a:endParaRPr>
              <a:latin typeface="Bodoni"/>
              <a:ea typeface="Bodoni"/>
              <a:cs typeface="Bodoni"/>
              <a:sym typeface="Bodoni"/>
            </a:endParaRPr>
          </a:p>
        </p:txBody>
      </p:sp>
      <p:sp>
        <p:nvSpPr>
          <p:cNvPr id="108" name="Google Shape;108;p18"/>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09" name="Google Shape;109;p18"/>
          <p:cNvSpPr/>
          <p:nvPr/>
        </p:nvSpPr>
        <p:spPr>
          <a:xfrm>
            <a:off x="221852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Sentiment Analysis</a:t>
            </a:r>
            <a:endParaRPr b="1" sz="1200">
              <a:solidFill>
                <a:schemeClr val="lt1"/>
              </a:solidFill>
              <a:latin typeface="Avenir"/>
              <a:ea typeface="Avenir"/>
              <a:cs typeface="Avenir"/>
              <a:sym typeface="Avenir"/>
            </a:endParaRPr>
          </a:p>
        </p:txBody>
      </p:sp>
      <p:sp>
        <p:nvSpPr>
          <p:cNvPr id="110" name="Google Shape;110;p18"/>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 Modeling </a:t>
            </a:r>
            <a:endParaRPr b="1" sz="1200">
              <a:solidFill>
                <a:schemeClr val="accent2"/>
              </a:solidFill>
              <a:latin typeface="Avenir"/>
              <a:ea typeface="Avenir"/>
              <a:cs typeface="Avenir"/>
              <a:sym typeface="Avenir"/>
            </a:endParaRPr>
          </a:p>
        </p:txBody>
      </p:sp>
      <p:sp>
        <p:nvSpPr>
          <p:cNvPr id="111" name="Google Shape;111;p18"/>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12" name="Google Shape;112;p18"/>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pic>
        <p:nvPicPr>
          <p:cNvPr id="113" name="Google Shape;113;p18"/>
          <p:cNvPicPr preferRelativeResize="0"/>
          <p:nvPr/>
        </p:nvPicPr>
        <p:blipFill>
          <a:blip r:embed="rId3">
            <a:alphaModFix/>
          </a:blip>
          <a:stretch>
            <a:fillRect/>
          </a:stretch>
        </p:blipFill>
        <p:spPr>
          <a:xfrm>
            <a:off x="4745050" y="1210750"/>
            <a:ext cx="4372048" cy="2722000"/>
          </a:xfrm>
          <a:prstGeom prst="rect">
            <a:avLst/>
          </a:prstGeom>
          <a:noFill/>
          <a:ln>
            <a:noFill/>
          </a:ln>
        </p:spPr>
      </p:pic>
      <p:pic>
        <p:nvPicPr>
          <p:cNvPr id="114" name="Google Shape;114;p18"/>
          <p:cNvPicPr preferRelativeResize="0"/>
          <p:nvPr/>
        </p:nvPicPr>
        <p:blipFill>
          <a:blip r:embed="rId4">
            <a:alphaModFix/>
          </a:blip>
          <a:stretch>
            <a:fillRect/>
          </a:stretch>
        </p:blipFill>
        <p:spPr>
          <a:xfrm>
            <a:off x="26908" y="1210750"/>
            <a:ext cx="4718142" cy="2721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Sentiment Analysis-Vader Scores</a:t>
            </a:r>
            <a:r>
              <a:rPr lang="en">
                <a:latin typeface="Bodoni"/>
                <a:ea typeface="Bodoni"/>
                <a:cs typeface="Bodoni"/>
                <a:sym typeface="Bodoni"/>
              </a:rPr>
              <a:t> (Neutral Attitude)</a:t>
            </a:r>
            <a:endParaRPr>
              <a:latin typeface="Bodoni"/>
              <a:ea typeface="Bodoni"/>
              <a:cs typeface="Bodoni"/>
              <a:sym typeface="Bodoni"/>
            </a:endParaRPr>
          </a:p>
          <a:p>
            <a:pPr indent="0" lvl="0" marL="0" rtl="0" algn="l">
              <a:spcBef>
                <a:spcPts val="0"/>
              </a:spcBef>
              <a:spcAft>
                <a:spcPts val="0"/>
              </a:spcAft>
              <a:buNone/>
            </a:pPr>
            <a:r>
              <a:t/>
            </a:r>
            <a:endParaRPr>
              <a:latin typeface="Bodoni"/>
              <a:ea typeface="Bodoni"/>
              <a:cs typeface="Bodoni"/>
              <a:sym typeface="Bodoni"/>
            </a:endParaRPr>
          </a:p>
        </p:txBody>
      </p:sp>
      <p:sp>
        <p:nvSpPr>
          <p:cNvPr id="120" name="Google Shape;120;p19"/>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21" name="Google Shape;121;p19"/>
          <p:cNvSpPr/>
          <p:nvPr/>
        </p:nvSpPr>
        <p:spPr>
          <a:xfrm>
            <a:off x="221852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Sentiment Analysis</a:t>
            </a:r>
            <a:endParaRPr b="1" sz="1200">
              <a:solidFill>
                <a:schemeClr val="lt1"/>
              </a:solidFill>
              <a:latin typeface="Avenir"/>
              <a:ea typeface="Avenir"/>
              <a:cs typeface="Avenir"/>
              <a:sym typeface="Avenir"/>
            </a:endParaRPr>
          </a:p>
        </p:txBody>
      </p:sp>
      <p:sp>
        <p:nvSpPr>
          <p:cNvPr id="122" name="Google Shape;122;p19"/>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 Modeling </a:t>
            </a:r>
            <a:endParaRPr b="1" sz="1200">
              <a:solidFill>
                <a:schemeClr val="accent2"/>
              </a:solidFill>
              <a:latin typeface="Avenir"/>
              <a:ea typeface="Avenir"/>
              <a:cs typeface="Avenir"/>
              <a:sym typeface="Avenir"/>
            </a:endParaRPr>
          </a:p>
        </p:txBody>
      </p:sp>
      <p:sp>
        <p:nvSpPr>
          <p:cNvPr id="123" name="Google Shape;123;p19"/>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24" name="Google Shape;124;p19"/>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pic>
        <p:nvPicPr>
          <p:cNvPr id="125" name="Google Shape;125;p19"/>
          <p:cNvPicPr preferRelativeResize="0"/>
          <p:nvPr/>
        </p:nvPicPr>
        <p:blipFill>
          <a:blip r:embed="rId3">
            <a:alphaModFix/>
          </a:blip>
          <a:stretch>
            <a:fillRect/>
          </a:stretch>
        </p:blipFill>
        <p:spPr>
          <a:xfrm>
            <a:off x="76200" y="1170125"/>
            <a:ext cx="4707884" cy="2743800"/>
          </a:xfrm>
          <a:prstGeom prst="rect">
            <a:avLst/>
          </a:prstGeom>
          <a:noFill/>
          <a:ln>
            <a:noFill/>
          </a:ln>
        </p:spPr>
      </p:pic>
      <p:pic>
        <p:nvPicPr>
          <p:cNvPr id="126" name="Google Shape;126;p19"/>
          <p:cNvPicPr preferRelativeResize="0"/>
          <p:nvPr/>
        </p:nvPicPr>
        <p:blipFill>
          <a:blip r:embed="rId4">
            <a:alphaModFix/>
          </a:blip>
          <a:stretch>
            <a:fillRect/>
          </a:stretch>
        </p:blipFill>
        <p:spPr>
          <a:xfrm>
            <a:off x="4787575" y="1170125"/>
            <a:ext cx="4303913" cy="274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Sentiment Analysis-Vader Scores</a:t>
            </a:r>
            <a:r>
              <a:rPr lang="en">
                <a:latin typeface="Bodoni"/>
                <a:ea typeface="Bodoni"/>
                <a:cs typeface="Bodoni"/>
                <a:sym typeface="Bodoni"/>
              </a:rPr>
              <a:t> (Negative Attitude)</a:t>
            </a:r>
            <a:endParaRPr>
              <a:latin typeface="Bodoni"/>
              <a:ea typeface="Bodoni"/>
              <a:cs typeface="Bodoni"/>
              <a:sym typeface="Bodoni"/>
            </a:endParaRPr>
          </a:p>
          <a:p>
            <a:pPr indent="0" lvl="0" marL="0" rtl="0" algn="l">
              <a:spcBef>
                <a:spcPts val="0"/>
              </a:spcBef>
              <a:spcAft>
                <a:spcPts val="0"/>
              </a:spcAft>
              <a:buNone/>
            </a:pPr>
            <a:r>
              <a:t/>
            </a:r>
            <a:endParaRPr>
              <a:latin typeface="Bodoni"/>
              <a:ea typeface="Bodoni"/>
              <a:cs typeface="Bodoni"/>
              <a:sym typeface="Bodoni"/>
            </a:endParaRPr>
          </a:p>
        </p:txBody>
      </p:sp>
      <p:sp>
        <p:nvSpPr>
          <p:cNvPr id="132" name="Google Shape;132;p20"/>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33" name="Google Shape;133;p20"/>
          <p:cNvSpPr/>
          <p:nvPr/>
        </p:nvSpPr>
        <p:spPr>
          <a:xfrm>
            <a:off x="221852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Sentiment Analysis</a:t>
            </a:r>
            <a:endParaRPr b="1" sz="1200">
              <a:solidFill>
                <a:schemeClr val="lt1"/>
              </a:solidFill>
              <a:latin typeface="Avenir"/>
              <a:ea typeface="Avenir"/>
              <a:cs typeface="Avenir"/>
              <a:sym typeface="Avenir"/>
            </a:endParaRPr>
          </a:p>
        </p:txBody>
      </p:sp>
      <p:sp>
        <p:nvSpPr>
          <p:cNvPr id="134" name="Google Shape;134;p20"/>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 Modeling </a:t>
            </a:r>
            <a:endParaRPr b="1" sz="1200">
              <a:solidFill>
                <a:schemeClr val="accent2"/>
              </a:solidFill>
              <a:latin typeface="Avenir"/>
              <a:ea typeface="Avenir"/>
              <a:cs typeface="Avenir"/>
              <a:sym typeface="Avenir"/>
            </a:endParaRPr>
          </a:p>
        </p:txBody>
      </p:sp>
      <p:sp>
        <p:nvSpPr>
          <p:cNvPr id="135" name="Google Shape;135;p20"/>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36" name="Google Shape;136;p20"/>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pic>
        <p:nvPicPr>
          <p:cNvPr id="137" name="Google Shape;137;p20"/>
          <p:cNvPicPr preferRelativeResize="0"/>
          <p:nvPr/>
        </p:nvPicPr>
        <p:blipFill>
          <a:blip r:embed="rId3">
            <a:alphaModFix/>
          </a:blip>
          <a:stretch>
            <a:fillRect/>
          </a:stretch>
        </p:blipFill>
        <p:spPr>
          <a:xfrm>
            <a:off x="4711100" y="1151300"/>
            <a:ext cx="4374825" cy="2709626"/>
          </a:xfrm>
          <a:prstGeom prst="rect">
            <a:avLst/>
          </a:prstGeom>
          <a:noFill/>
          <a:ln>
            <a:noFill/>
          </a:ln>
        </p:spPr>
      </p:pic>
      <p:pic>
        <p:nvPicPr>
          <p:cNvPr id="138" name="Google Shape;138;p20"/>
          <p:cNvPicPr preferRelativeResize="0"/>
          <p:nvPr/>
        </p:nvPicPr>
        <p:blipFill>
          <a:blip r:embed="rId4">
            <a:alphaModFix/>
          </a:blip>
          <a:stretch>
            <a:fillRect/>
          </a:stretch>
        </p:blipFill>
        <p:spPr>
          <a:xfrm>
            <a:off x="26250" y="1151300"/>
            <a:ext cx="4639255" cy="2709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Bodoni"/>
                <a:ea typeface="Bodoni"/>
                <a:cs typeface="Bodoni"/>
                <a:sym typeface="Bodoni"/>
              </a:rPr>
              <a:t>Sentiment Analysis-Vader Scores (Vaccinations)</a:t>
            </a:r>
            <a:endParaRPr>
              <a:latin typeface="Bodoni"/>
              <a:ea typeface="Bodoni"/>
              <a:cs typeface="Bodoni"/>
              <a:sym typeface="Bodoni"/>
            </a:endParaRPr>
          </a:p>
        </p:txBody>
      </p:sp>
      <p:sp>
        <p:nvSpPr>
          <p:cNvPr id="144" name="Google Shape;144;p21"/>
          <p:cNvSpPr/>
          <p:nvPr/>
        </p:nvSpPr>
        <p:spPr>
          <a:xfrm>
            <a:off x="4619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Tweet Preprocessing</a:t>
            </a:r>
            <a:endParaRPr b="1" sz="1200">
              <a:solidFill>
                <a:schemeClr val="accent2"/>
              </a:solidFill>
              <a:latin typeface="Avenir"/>
              <a:ea typeface="Avenir"/>
              <a:cs typeface="Avenir"/>
              <a:sym typeface="Avenir"/>
            </a:endParaRPr>
          </a:p>
        </p:txBody>
      </p:sp>
      <p:sp>
        <p:nvSpPr>
          <p:cNvPr id="145" name="Google Shape;145;p21"/>
          <p:cNvSpPr/>
          <p:nvPr/>
        </p:nvSpPr>
        <p:spPr>
          <a:xfrm>
            <a:off x="2218525" y="4415600"/>
            <a:ext cx="1193700" cy="5046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Avenir"/>
                <a:ea typeface="Avenir"/>
                <a:cs typeface="Avenir"/>
                <a:sym typeface="Avenir"/>
              </a:rPr>
              <a:t>Sentiment Analysis</a:t>
            </a:r>
            <a:endParaRPr b="1" sz="1200">
              <a:solidFill>
                <a:schemeClr val="lt1"/>
              </a:solidFill>
              <a:latin typeface="Avenir"/>
              <a:ea typeface="Avenir"/>
              <a:cs typeface="Avenir"/>
              <a:sym typeface="Avenir"/>
            </a:endParaRPr>
          </a:p>
        </p:txBody>
      </p:sp>
      <p:sp>
        <p:nvSpPr>
          <p:cNvPr id="146" name="Google Shape;146;p21"/>
          <p:cNvSpPr/>
          <p:nvPr/>
        </p:nvSpPr>
        <p:spPr>
          <a:xfrm>
            <a:off x="397515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LDA Topic Modeling </a:t>
            </a:r>
            <a:endParaRPr b="1" sz="1200">
              <a:solidFill>
                <a:schemeClr val="accent2"/>
              </a:solidFill>
              <a:latin typeface="Avenir"/>
              <a:ea typeface="Avenir"/>
              <a:cs typeface="Avenir"/>
              <a:sym typeface="Avenir"/>
            </a:endParaRPr>
          </a:p>
        </p:txBody>
      </p:sp>
      <p:sp>
        <p:nvSpPr>
          <p:cNvPr id="147" name="Google Shape;147;p21"/>
          <p:cNvSpPr/>
          <p:nvPr/>
        </p:nvSpPr>
        <p:spPr>
          <a:xfrm>
            <a:off x="5731775"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Emotion Classification</a:t>
            </a:r>
            <a:endParaRPr b="1" sz="1200">
              <a:solidFill>
                <a:schemeClr val="accent2"/>
              </a:solidFill>
              <a:latin typeface="Avenir"/>
              <a:ea typeface="Avenir"/>
              <a:cs typeface="Avenir"/>
              <a:sym typeface="Avenir"/>
            </a:endParaRPr>
          </a:p>
        </p:txBody>
      </p:sp>
      <p:sp>
        <p:nvSpPr>
          <p:cNvPr id="148" name="Google Shape;148;p21"/>
          <p:cNvSpPr/>
          <p:nvPr/>
        </p:nvSpPr>
        <p:spPr>
          <a:xfrm>
            <a:off x="7488400" y="4415600"/>
            <a:ext cx="1193700" cy="50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Avenir"/>
                <a:ea typeface="Avenir"/>
                <a:cs typeface="Avenir"/>
                <a:sym typeface="Avenir"/>
              </a:rPr>
              <a:t>Visual Data Exploration </a:t>
            </a:r>
            <a:endParaRPr b="1" sz="1200">
              <a:solidFill>
                <a:schemeClr val="accent2"/>
              </a:solidFill>
              <a:latin typeface="Avenir"/>
              <a:ea typeface="Avenir"/>
              <a:cs typeface="Avenir"/>
              <a:sym typeface="Avenir"/>
            </a:endParaRPr>
          </a:p>
        </p:txBody>
      </p:sp>
      <p:pic>
        <p:nvPicPr>
          <p:cNvPr id="149" name="Google Shape;149;p21"/>
          <p:cNvPicPr preferRelativeResize="0"/>
          <p:nvPr/>
        </p:nvPicPr>
        <p:blipFill>
          <a:blip r:embed="rId3">
            <a:alphaModFix/>
          </a:blip>
          <a:stretch>
            <a:fillRect/>
          </a:stretch>
        </p:blipFill>
        <p:spPr>
          <a:xfrm>
            <a:off x="4836415" y="1123100"/>
            <a:ext cx="4307584" cy="2670700"/>
          </a:xfrm>
          <a:prstGeom prst="rect">
            <a:avLst/>
          </a:prstGeom>
          <a:noFill/>
          <a:ln>
            <a:noFill/>
          </a:ln>
        </p:spPr>
      </p:pic>
      <p:pic>
        <p:nvPicPr>
          <p:cNvPr id="150" name="Google Shape;150;p21"/>
          <p:cNvPicPr preferRelativeResize="0"/>
          <p:nvPr/>
        </p:nvPicPr>
        <p:blipFill>
          <a:blip r:embed="rId4">
            <a:alphaModFix/>
          </a:blip>
          <a:stretch>
            <a:fillRect/>
          </a:stretch>
        </p:blipFill>
        <p:spPr>
          <a:xfrm>
            <a:off x="0" y="1123100"/>
            <a:ext cx="4803563" cy="267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